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308" r:id="rId4"/>
    <p:sldId id="258" r:id="rId5"/>
    <p:sldId id="317" r:id="rId6"/>
    <p:sldId id="318" r:id="rId7"/>
    <p:sldId id="306" r:id="rId8"/>
    <p:sldId id="296" r:id="rId9"/>
    <p:sldId id="305" r:id="rId10"/>
    <p:sldId id="319" r:id="rId11"/>
    <p:sldId id="333" r:id="rId12"/>
    <p:sldId id="389" r:id="rId13"/>
    <p:sldId id="334" r:id="rId14"/>
    <p:sldId id="370" r:id="rId15"/>
    <p:sldId id="371" r:id="rId16"/>
    <p:sldId id="372" r:id="rId17"/>
    <p:sldId id="373" r:id="rId18"/>
    <p:sldId id="374" r:id="rId19"/>
    <p:sldId id="375" r:id="rId20"/>
    <p:sldId id="326" r:id="rId21"/>
    <p:sldId id="376" r:id="rId22"/>
    <p:sldId id="377" r:id="rId23"/>
    <p:sldId id="310"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88055" autoAdjust="0"/>
  </p:normalViewPr>
  <p:slideViewPr>
    <p:cSldViewPr>
      <p:cViewPr varScale="1">
        <p:scale>
          <a:sx n="140" d="100"/>
          <a:sy n="140" d="100"/>
        </p:scale>
        <p:origin x="-212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9E7C3E-D96A-47EA-8913-839417E5E5E0}" type="datetimeFigureOut">
              <a:rPr lang="en-CA" smtClean="0"/>
              <a:t>15-10-26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F313D3-0B58-46F5-A19E-3359FB97DD60}" type="slidenum">
              <a:rPr lang="en-CA" smtClean="0"/>
              <a:t>‹#›</a:t>
            </a:fld>
            <a:endParaRPr lang="en-CA"/>
          </a:p>
        </p:txBody>
      </p:sp>
    </p:spTree>
    <p:extLst>
      <p:ext uri="{BB962C8B-B14F-4D97-AF65-F5344CB8AC3E}">
        <p14:creationId xmlns:p14="http://schemas.microsoft.com/office/powerpoint/2010/main" val="42716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2800" b="1"/>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AE47E823-9D52-4180-8887-FE3F029B457B}" type="datetimeFigureOut">
              <a:rPr lang="en-CA" smtClean="0"/>
              <a:t>15-10-26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392918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E47E823-9D52-4180-8887-FE3F029B457B}" type="datetimeFigureOut">
              <a:rPr lang="en-CA" smtClean="0"/>
              <a:t>15-10-26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40789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E47E823-9D52-4180-8887-FE3F029B457B}" type="datetimeFigureOut">
              <a:rPr lang="en-CA" smtClean="0"/>
              <a:t>15-10-26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107760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AE47E823-9D52-4180-8887-FE3F029B457B}" type="datetimeFigureOut">
              <a:rPr lang="en-CA" smtClean="0"/>
              <a:t>15-10-26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190857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7E823-9D52-4180-8887-FE3F029B457B}" type="datetimeFigureOut">
              <a:rPr lang="en-CA" smtClean="0"/>
              <a:t>15-10-26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310755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E47E823-9D52-4180-8887-FE3F029B457B}" type="datetimeFigureOut">
              <a:rPr lang="en-CA" smtClean="0"/>
              <a:t>15-10-26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105011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AE47E823-9D52-4180-8887-FE3F029B457B}" type="datetimeFigureOut">
              <a:rPr lang="en-CA" smtClean="0"/>
              <a:t>15-10-26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193581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E47E823-9D52-4180-8887-FE3F029B457B}" type="datetimeFigureOut">
              <a:rPr lang="en-CA" smtClean="0"/>
              <a:t>15-10-26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343898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7E823-9D52-4180-8887-FE3F029B457B}" type="datetimeFigureOut">
              <a:rPr lang="en-CA" smtClean="0"/>
              <a:t>15-10-26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33069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7E823-9D52-4180-8887-FE3F029B457B}" type="datetimeFigureOut">
              <a:rPr lang="en-CA" smtClean="0"/>
              <a:t>15-10-26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315442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7E823-9D52-4180-8887-FE3F029B457B}" type="datetimeFigureOut">
              <a:rPr lang="en-CA" smtClean="0"/>
              <a:t>15-10-26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05502C-CF3F-4C93-8FF4-0284E357D93C}" type="slidenum">
              <a:rPr lang="en-CA" smtClean="0"/>
              <a:t>‹#›</a:t>
            </a:fld>
            <a:endParaRPr lang="en-CA"/>
          </a:p>
        </p:txBody>
      </p:sp>
    </p:spTree>
    <p:extLst>
      <p:ext uri="{BB962C8B-B14F-4D97-AF65-F5344CB8AC3E}">
        <p14:creationId xmlns:p14="http://schemas.microsoft.com/office/powerpoint/2010/main" val="1961024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E823-9D52-4180-8887-FE3F029B457B}" type="datetimeFigureOut">
              <a:rPr lang="en-CA" smtClean="0"/>
              <a:t>15-10-26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5502C-CF3F-4C93-8FF4-0284E357D93C}" type="slidenum">
              <a:rPr lang="en-CA" smtClean="0"/>
              <a:t>‹#›</a:t>
            </a:fld>
            <a:endParaRPr lang="en-CA"/>
          </a:p>
        </p:txBody>
      </p:sp>
    </p:spTree>
    <p:extLst>
      <p:ext uri="{BB962C8B-B14F-4D97-AF65-F5344CB8AC3E}">
        <p14:creationId xmlns:p14="http://schemas.microsoft.com/office/powerpoint/2010/main" val="339882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mailto:klrobson@yorku.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1259632" y="908720"/>
            <a:ext cx="7200800" cy="3096344"/>
          </a:xfrm>
          <a:prstGeom prst="rect">
            <a:avLst/>
          </a:prstGeom>
        </p:spPr>
        <p:txBody>
          <a:bodyPr wrap="square">
            <a:noAutofit/>
          </a:bodyPr>
          <a:lstStyle/>
          <a:p>
            <a:pPr algn="ctr"/>
            <a:r>
              <a:rPr lang="en-US" sz="2800" b="1" dirty="0" smtClean="0"/>
              <a:t>An Analysis of Provincial and Institutional Policy around the Inclusion of Marginalized Students in Ontario Post-Secondary Education</a:t>
            </a:r>
            <a:endParaRPr lang="en-CA" sz="2800" dirty="0"/>
          </a:p>
        </p:txBody>
      </p:sp>
      <p:sp>
        <p:nvSpPr>
          <p:cNvPr id="7" name="Rectangle 6"/>
          <p:cNvSpPr/>
          <p:nvPr/>
        </p:nvSpPr>
        <p:spPr>
          <a:xfrm>
            <a:off x="1403648" y="3501008"/>
            <a:ext cx="6624736" cy="707886"/>
          </a:xfrm>
          <a:prstGeom prst="rect">
            <a:avLst/>
          </a:prstGeom>
        </p:spPr>
        <p:txBody>
          <a:bodyPr wrap="square">
            <a:spAutoFit/>
          </a:bodyPr>
          <a:lstStyle/>
          <a:p>
            <a:pPr algn="ctr"/>
            <a:r>
              <a:rPr lang="en-CA" sz="2000" dirty="0" smtClean="0"/>
              <a:t>Karen Robson, Paul </a:t>
            </a:r>
            <a:r>
              <a:rPr lang="en-CA" sz="2000" dirty="0" err="1" smtClean="0"/>
              <a:t>Anisef</a:t>
            </a:r>
            <a:r>
              <a:rPr lang="en-CA" sz="2000" dirty="0" smtClean="0"/>
              <a:t>, Sam </a:t>
            </a:r>
            <a:r>
              <a:rPr lang="en-CA" sz="2000" dirty="0" err="1" smtClean="0"/>
              <a:t>Tecle</a:t>
            </a:r>
            <a:r>
              <a:rPr lang="en-CA" sz="2000" dirty="0" smtClean="0"/>
              <a:t> (York University) </a:t>
            </a:r>
          </a:p>
          <a:p>
            <a:pPr algn="ctr"/>
            <a:r>
              <a:rPr lang="en-CA" sz="2000" dirty="0" smtClean="0"/>
              <a:t>Lisa Newton, Robert S. Brown (Toronto District School Board)</a:t>
            </a:r>
            <a:endParaRPr lang="en-CA"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977387"/>
            <a:ext cx="2177143" cy="1377043"/>
          </a:xfrm>
          <a:prstGeom prst="rect">
            <a:avLst/>
          </a:prstGeom>
        </p:spPr>
      </p:pic>
      <p:sp>
        <p:nvSpPr>
          <p:cNvPr id="4" name="TextBox 3"/>
          <p:cNvSpPr txBox="1"/>
          <p:nvPr/>
        </p:nvSpPr>
        <p:spPr>
          <a:xfrm>
            <a:off x="179512" y="6031264"/>
            <a:ext cx="5688632" cy="646331"/>
          </a:xfrm>
          <a:prstGeom prst="rect">
            <a:avLst/>
          </a:prstGeom>
          <a:noFill/>
        </p:spPr>
        <p:txBody>
          <a:bodyPr wrap="square" rtlCol="0">
            <a:spAutoFit/>
          </a:bodyPr>
          <a:lstStyle/>
          <a:p>
            <a:r>
              <a:rPr lang="en-CA" dirty="0" smtClean="0"/>
              <a:t>This work was funded by the Ontario Ministry of Training , Colleges and Universities.</a:t>
            </a:r>
            <a:endParaRPr lang="en-CA" dirty="0"/>
          </a:p>
        </p:txBody>
      </p:sp>
    </p:spTree>
    <p:extLst>
      <p:ext uri="{BB962C8B-B14F-4D97-AF65-F5344CB8AC3E}">
        <p14:creationId xmlns:p14="http://schemas.microsoft.com/office/powerpoint/2010/main" val="18004758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848872" cy="1371600"/>
          </a:xfrm>
        </p:spPr>
        <p:txBody>
          <a:bodyPr>
            <a:normAutofit/>
          </a:bodyPr>
          <a:lstStyle/>
          <a:p>
            <a:r>
              <a:rPr lang="en-CA" dirty="0" smtClean="0"/>
              <a:t>Analysis of multiyear accountability reports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Differentiation Framework (2013):</a:t>
            </a:r>
          </a:p>
          <a:p>
            <a:r>
              <a:rPr lang="en-CA" dirty="0"/>
              <a:t>	</a:t>
            </a:r>
            <a:r>
              <a:rPr lang="en-CA" dirty="0" smtClean="0"/>
              <a:t>-increase accessibility, quality, accountability of PSE</a:t>
            </a:r>
          </a:p>
          <a:p>
            <a:endParaRPr lang="en-CA" dirty="0"/>
          </a:p>
          <a:p>
            <a:r>
              <a:rPr lang="en-CA" dirty="0" smtClean="0"/>
              <a:t>ACCESS </a:t>
            </a:r>
            <a:r>
              <a:rPr lang="en-CA" dirty="0" smtClean="0">
                <a:sym typeface="Wingdings" panose="05000000000000000000" pitchFamily="2" charset="2"/>
              </a:rPr>
              <a:t></a:t>
            </a:r>
          </a:p>
          <a:p>
            <a:r>
              <a:rPr lang="en-CA" dirty="0">
                <a:sym typeface="Wingdings" panose="05000000000000000000" pitchFamily="2" charset="2"/>
              </a:rPr>
              <a:t>	</a:t>
            </a:r>
            <a:r>
              <a:rPr lang="en-CA" dirty="0" smtClean="0">
                <a:sym typeface="Wingdings" panose="05000000000000000000" pitchFamily="2" charset="2"/>
              </a:rPr>
              <a:t>Type 1 (overall) </a:t>
            </a:r>
          </a:p>
          <a:p>
            <a:r>
              <a:rPr lang="en-CA" dirty="0">
                <a:sym typeface="Wingdings" panose="05000000000000000000" pitchFamily="2" charset="2"/>
              </a:rPr>
              <a:t>	</a:t>
            </a:r>
            <a:r>
              <a:rPr lang="en-CA" dirty="0" smtClean="0">
                <a:sym typeface="Wingdings" panose="05000000000000000000" pitchFamily="2" charset="2"/>
              </a:rPr>
              <a:t>Type 2  (targeted)</a:t>
            </a:r>
          </a:p>
          <a:p>
            <a:endParaRPr lang="en-CA" dirty="0">
              <a:sym typeface="Wingdings" panose="05000000000000000000" pitchFamily="2" charset="2"/>
            </a:endParaRPr>
          </a:p>
          <a:p>
            <a:r>
              <a:rPr lang="en-US" dirty="0"/>
              <a:t>Access as used in Ministry documents can often refer to technology towards streamlining (i.e. improving student transfer of credits and mobility between colleges and universities) rather than increasing access for underrepresented groups. The expansion of online course learning and implementing increased use of technology is highlighted and celebrated by the Ministry as proliferating the choices available for students and this quite likely is see viewed by institutions as a large step forward in both Type I and Type II accessibility, but these approaches do not directly apply intersectional approaches that specifically target at-risk students, particularly racialized students</a:t>
            </a:r>
            <a:endParaRPr lang="en-CA" dirty="0"/>
          </a:p>
        </p:txBody>
      </p:sp>
    </p:spTree>
    <p:extLst>
      <p:ext uri="{BB962C8B-B14F-4D97-AF65-F5344CB8AC3E}">
        <p14:creationId xmlns:p14="http://schemas.microsoft.com/office/powerpoint/2010/main" val="518585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MYAA Report Back data analysis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24580"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46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MYAA Report Back data analysis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588" y="1628800"/>
            <a:ext cx="865255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77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MYAA Report Back data analysis</a:t>
            </a:r>
          </a:p>
        </p:txBody>
      </p:sp>
      <p:sp>
        <p:nvSpPr>
          <p:cNvPr id="3" name="Content Placeholder 2"/>
          <p:cNvSpPr>
            <a:spLocks noGrp="1"/>
          </p:cNvSpPr>
          <p:nvPr>
            <p:ph idx="1"/>
          </p:nvPr>
        </p:nvSpPr>
        <p:spPr/>
        <p:txBody>
          <a:bodyPr/>
          <a:lstStyle/>
          <a:p>
            <a:endParaRPr lang="en-CA"/>
          </a:p>
        </p:txBody>
      </p:sp>
      <p:pic>
        <p:nvPicPr>
          <p:cNvPr id="4101"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99117"/>
            <a:ext cx="7834064" cy="45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23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CA" dirty="0" smtClean="0"/>
              <a:t>Students with disabilities</a:t>
            </a:r>
          </a:p>
          <a:p>
            <a:pPr marL="342900" indent="-342900">
              <a:buFont typeface="Arial" panose="020B0604020202020204" pitchFamily="34" charset="0"/>
              <a:buChar char="•"/>
            </a:pPr>
            <a:r>
              <a:rPr lang="en-CA" dirty="0" smtClean="0"/>
              <a:t>Aboriginal Students</a:t>
            </a:r>
          </a:p>
          <a:p>
            <a:pPr marL="342900" indent="-342900">
              <a:buFont typeface="Arial" panose="020B0604020202020204" pitchFamily="34" charset="0"/>
              <a:buChar char="•"/>
            </a:pPr>
            <a:r>
              <a:rPr lang="en-CA" dirty="0" smtClean="0"/>
              <a:t>First Generation Students</a:t>
            </a:r>
          </a:p>
          <a:p>
            <a:pPr marL="342900" indent="-342900">
              <a:buFont typeface="Arial" panose="020B0604020202020204" pitchFamily="34" charset="0"/>
              <a:buChar char="•"/>
            </a:pPr>
            <a:r>
              <a:rPr lang="en-CA" dirty="0" smtClean="0"/>
              <a:t>Francophone students</a:t>
            </a:r>
            <a:endParaRPr lang="en-CA" dirty="0"/>
          </a:p>
        </p:txBody>
      </p:sp>
      <p:sp>
        <p:nvSpPr>
          <p:cNvPr id="6" name="Cloud Callout 5"/>
          <p:cNvSpPr/>
          <p:nvPr/>
        </p:nvSpPr>
        <p:spPr>
          <a:xfrm>
            <a:off x="4572000" y="2420888"/>
            <a:ext cx="2664296" cy="30243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FFFFFF"/>
                </a:solidFill>
              </a:rPr>
              <a:t>BUT WHY?</a:t>
            </a:r>
            <a:endParaRPr lang="en-CA" dirty="0">
              <a:solidFill>
                <a:srgbClr val="FFFFFF"/>
              </a:solidFill>
            </a:endParaRPr>
          </a:p>
        </p:txBody>
      </p:sp>
    </p:spTree>
    <p:extLst>
      <p:ext uri="{BB962C8B-B14F-4D97-AF65-F5344CB8AC3E}">
        <p14:creationId xmlns:p14="http://schemas.microsoft.com/office/powerpoint/2010/main" val="15642849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smtClean="0"/>
              <a:t>report </a:t>
            </a:r>
            <a:r>
              <a:rPr lang="en-US" dirty="0"/>
              <a:t>commissioned by HEQCO in 2011, </a:t>
            </a:r>
            <a:r>
              <a:rPr lang="en-CA" dirty="0"/>
              <a:t>Finnie, Childs, and </a:t>
            </a:r>
            <a:r>
              <a:rPr lang="en-CA" dirty="0" err="1" smtClean="0"/>
              <a:t>Wismer</a:t>
            </a:r>
            <a:r>
              <a:rPr lang="en-CA" dirty="0" smtClean="0"/>
              <a:t> report: </a:t>
            </a:r>
            <a:endParaRPr lang="en-CA" dirty="0"/>
          </a:p>
        </p:txBody>
      </p:sp>
      <p:sp>
        <p:nvSpPr>
          <p:cNvPr id="3" name="Content Placeholder 2"/>
          <p:cNvSpPr>
            <a:spLocks noGrp="1"/>
          </p:cNvSpPr>
          <p:nvPr>
            <p:ph idx="1"/>
          </p:nvPr>
        </p:nvSpPr>
        <p:spPr/>
        <p:txBody>
          <a:bodyPr>
            <a:normAutofit/>
          </a:bodyPr>
          <a:lstStyle/>
          <a:p>
            <a:r>
              <a:rPr lang="en-CA" b="0" dirty="0"/>
              <a:t>In summary, for some of the under-represented groups, Ontario does not compare </a:t>
            </a:r>
            <a:r>
              <a:rPr lang="en-CA" b="0" dirty="0" smtClean="0"/>
              <a:t>favourably </a:t>
            </a:r>
            <a:r>
              <a:rPr lang="en-CA" b="0" dirty="0"/>
              <a:t>to the rest of Canada. In particular, </a:t>
            </a:r>
            <a:r>
              <a:rPr lang="en-CA" dirty="0"/>
              <a:t>Aboriginal and disabled youth </a:t>
            </a:r>
            <a:r>
              <a:rPr lang="en-CA" b="0" dirty="0"/>
              <a:t>are less </a:t>
            </a:r>
            <a:r>
              <a:rPr lang="en-CA" b="0" dirty="0" smtClean="0"/>
              <a:t>likely </a:t>
            </a:r>
            <a:r>
              <a:rPr lang="en-CA" b="0" dirty="0"/>
              <a:t>to attend university if they are from Ontario as compared to other provinces and </a:t>
            </a:r>
            <a:r>
              <a:rPr lang="en-CA" b="0" dirty="0" smtClean="0"/>
              <a:t>regions</a:t>
            </a:r>
            <a:r>
              <a:rPr lang="en-CA" b="0" dirty="0"/>
              <a:t>. Conversely, family income seems to matter less in Ontario than in at least some </a:t>
            </a:r>
            <a:r>
              <a:rPr lang="en-CA" b="0" dirty="0" smtClean="0"/>
              <a:t>other </a:t>
            </a:r>
            <a:r>
              <a:rPr lang="en-CA" b="0" dirty="0"/>
              <a:t>provinces and regions (Atlantic Canada  and Quebec). </a:t>
            </a:r>
            <a:r>
              <a:rPr lang="en-CA" dirty="0"/>
              <a:t>Having no family history of </a:t>
            </a:r>
            <a:r>
              <a:rPr lang="en-CA" dirty="0" smtClean="0"/>
              <a:t>PSE </a:t>
            </a:r>
            <a:r>
              <a:rPr lang="en-CA" dirty="0"/>
              <a:t>matters </a:t>
            </a:r>
            <a:r>
              <a:rPr lang="en-CA" b="0" dirty="0"/>
              <a:t>substantially more in Ontario than in the West, and in some cases, more </a:t>
            </a:r>
            <a:r>
              <a:rPr lang="en-CA" b="0" dirty="0" smtClean="0"/>
              <a:t>than </a:t>
            </a:r>
            <a:r>
              <a:rPr lang="en-CA" b="0" dirty="0"/>
              <a:t>in Quebec and Atlantic Canada, depending on the particular specification. These </a:t>
            </a:r>
            <a:r>
              <a:rPr lang="en-CA" b="0" dirty="0" smtClean="0"/>
              <a:t>different </a:t>
            </a:r>
            <a:r>
              <a:rPr lang="en-CA" b="0" dirty="0"/>
              <a:t>patterns may, in fact, be linked and there may be a relationship between the </a:t>
            </a:r>
            <a:r>
              <a:rPr lang="en-CA" b="0" dirty="0" smtClean="0"/>
              <a:t>smaller </a:t>
            </a:r>
            <a:r>
              <a:rPr lang="en-CA" b="0" dirty="0"/>
              <a:t>effects of family income and the greater effects of some of the other factors on </a:t>
            </a:r>
            <a:r>
              <a:rPr lang="en-CA" b="0" dirty="0" smtClean="0"/>
              <a:t>under-represented </a:t>
            </a:r>
            <a:r>
              <a:rPr lang="en-CA" b="0" dirty="0"/>
              <a:t>groups in Ontario. (p. 49, emphasis added) </a:t>
            </a:r>
          </a:p>
          <a:p>
            <a:endParaRPr lang="en-CA" dirty="0"/>
          </a:p>
        </p:txBody>
      </p:sp>
    </p:spTree>
    <p:extLst>
      <p:ext uri="{BB962C8B-B14F-4D97-AF65-F5344CB8AC3E}">
        <p14:creationId xmlns:p14="http://schemas.microsoft.com/office/powerpoint/2010/main" val="1317836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Evidence derived from youth in transition survey</a:t>
            </a:r>
            <a:endParaRPr lang="en-CA" dirty="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595266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 y="1700808"/>
            <a:ext cx="8807590" cy="467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5655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Visible minority</a:t>
            </a:r>
            <a:endParaRPr lang="en-CA" dirty="0"/>
          </a:p>
        </p:txBody>
      </p:sp>
      <p:sp>
        <p:nvSpPr>
          <p:cNvPr id="3" name="Content Placeholder 2"/>
          <p:cNvSpPr>
            <a:spLocks noGrp="1"/>
          </p:cNvSpPr>
          <p:nvPr>
            <p:ph idx="1"/>
          </p:nvPr>
        </p:nvSpPr>
        <p:spPr/>
        <p:txBody>
          <a:bodyPr/>
          <a:lstStyle/>
          <a:p>
            <a:r>
              <a:rPr lang="en-US" dirty="0"/>
              <a:t>Critics have also pointed out that in cities with large immigration trends, the term “visible minority” hardly makes sense, particularly when racialized persons make up the majority of the population. Using “White” as the unspoken benchmark of comparison is not useful, particularly in highly heterogeneous regions of the country (</a:t>
            </a:r>
            <a:r>
              <a:rPr lang="en-US" dirty="0" err="1"/>
              <a:t>Bauder</a:t>
            </a:r>
            <a:r>
              <a:rPr lang="en-US" dirty="0"/>
              <a:t>, 2001).</a:t>
            </a:r>
            <a:endParaRPr lang="en-CA" dirty="0"/>
          </a:p>
          <a:p>
            <a:endParaRPr lang="en-CA" dirty="0" smtClean="0"/>
          </a:p>
          <a:p>
            <a:r>
              <a:rPr lang="en-CA" sz="2800" i="1" dirty="0" smtClean="0">
                <a:solidFill>
                  <a:srgbClr val="7030A0"/>
                </a:solidFill>
              </a:rPr>
              <a:t>Educational attainment is </a:t>
            </a:r>
            <a:r>
              <a:rPr lang="en-CA" sz="2800" b="0" i="1" u="sng" dirty="0" smtClean="0">
                <a:solidFill>
                  <a:srgbClr val="7030A0"/>
                </a:solidFill>
              </a:rPr>
              <a:t>not</a:t>
            </a:r>
            <a:r>
              <a:rPr lang="en-CA" sz="2800" i="1" dirty="0" smtClean="0">
                <a:solidFill>
                  <a:srgbClr val="7030A0"/>
                </a:solidFill>
              </a:rPr>
              <a:t> a White/Non-White issue.</a:t>
            </a:r>
            <a:endParaRPr lang="en-CA" sz="2800" i="1" dirty="0">
              <a:solidFill>
                <a:srgbClr val="7030A0"/>
              </a:solidFill>
            </a:endParaRPr>
          </a:p>
        </p:txBody>
      </p:sp>
    </p:spTree>
    <p:extLst>
      <p:ext uri="{BB962C8B-B14F-4D97-AF65-F5344CB8AC3E}">
        <p14:creationId xmlns:p14="http://schemas.microsoft.com/office/powerpoint/2010/main" val="3608439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race</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579787"/>
            <a:ext cx="1632857" cy="223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367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164" y="3356992"/>
            <a:ext cx="3191338" cy="239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613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Intersectionality as a policy framework</a:t>
            </a:r>
            <a:endParaRPr lang="en-CA" dirty="0"/>
          </a:p>
        </p:txBody>
      </p:sp>
      <p:sp>
        <p:nvSpPr>
          <p:cNvPr id="3" name="Content Placeholder 2"/>
          <p:cNvSpPr>
            <a:spLocks noGrp="1"/>
          </p:cNvSpPr>
          <p:nvPr>
            <p:ph idx="1"/>
          </p:nvPr>
        </p:nvSpPr>
        <p:spPr/>
        <p:txBody>
          <a:bodyPr>
            <a:normAutofit/>
          </a:bodyPr>
          <a:lstStyle/>
          <a:p>
            <a:endParaRPr lang="en-CA" dirty="0" smtClean="0"/>
          </a:p>
          <a:p>
            <a:r>
              <a:rPr lang="en-CA" dirty="0"/>
              <a:t> </a:t>
            </a:r>
            <a:r>
              <a:rPr lang="en-CA" dirty="0" smtClean="0"/>
              <a:t>     Often thought of as VERY complicated</a:t>
            </a:r>
          </a:p>
          <a:p>
            <a:endParaRPr lang="en-CA" dirty="0"/>
          </a:p>
          <a:p>
            <a:endParaRPr lang="en-CA" dirty="0" smtClean="0"/>
          </a:p>
          <a:p>
            <a:endParaRPr lang="en-CA" dirty="0"/>
          </a:p>
          <a:p>
            <a:endParaRPr lang="en-CA" dirty="0" smtClean="0"/>
          </a:p>
          <a:p>
            <a:endParaRPr lang="en-CA" dirty="0"/>
          </a:p>
          <a:p>
            <a:endParaRPr lang="en-CA" dirty="0" smtClean="0"/>
          </a:p>
          <a:p>
            <a:pPr algn="ctr"/>
            <a:r>
              <a:rPr lang="en-CA" sz="4400" i="1" dirty="0" smtClean="0"/>
              <a:t>It’s not!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p:txBody>
      </p:sp>
      <p:sp>
        <p:nvSpPr>
          <p:cNvPr id="5" name="Down Arrow 4"/>
          <p:cNvSpPr/>
          <p:nvPr/>
        </p:nvSpPr>
        <p:spPr>
          <a:xfrm>
            <a:off x="2699792" y="2852936"/>
            <a:ext cx="194421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3904813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58836"/>
            <a:ext cx="3751312" cy="607962"/>
          </a:xfrm>
        </p:spPr>
        <p:txBody>
          <a:bodyPr/>
          <a:lstStyle/>
          <a:p>
            <a:r>
              <a:rPr lang="en-CA" dirty="0" smtClean="0"/>
              <a:t>Our Project Background</a:t>
            </a:r>
            <a:endParaRPr lang="en-CA" dirty="0"/>
          </a:p>
        </p:txBody>
      </p:sp>
      <p:sp>
        <p:nvSpPr>
          <p:cNvPr id="3" name="Content Placeholder 2"/>
          <p:cNvSpPr>
            <a:spLocks noGrp="1"/>
          </p:cNvSpPr>
          <p:nvPr>
            <p:ph idx="1"/>
          </p:nvPr>
        </p:nvSpPr>
        <p:spPr>
          <a:xfrm>
            <a:off x="683568" y="1268760"/>
            <a:ext cx="7920880" cy="4536503"/>
          </a:xfrm>
        </p:spPr>
        <p:txBody>
          <a:bodyPr>
            <a:normAutofit/>
          </a:bodyPr>
          <a:lstStyle/>
          <a:p>
            <a:pPr>
              <a:spcBef>
                <a:spcPts val="0"/>
              </a:spcBef>
            </a:pPr>
            <a:r>
              <a:rPr lang="en-CA" sz="2800" dirty="0" smtClean="0"/>
              <a:t>An earlier 2013 OHCRIF Project-  </a:t>
            </a:r>
            <a:r>
              <a:rPr lang="en-CA" sz="2800" i="1" dirty="0" smtClean="0"/>
              <a:t>Identifying the Complexities of Barriers Faced by Marginalized Youth in Transition to Post-secondary Education in Ontario </a:t>
            </a:r>
            <a:r>
              <a:rPr lang="en-CA" sz="2800" dirty="0" smtClean="0"/>
              <a:t>(2014)</a:t>
            </a:r>
          </a:p>
          <a:p>
            <a:pPr>
              <a:spcBef>
                <a:spcPts val="0"/>
              </a:spcBef>
              <a:buSzPct val="50000"/>
              <a:buFont typeface="Wingdings" panose="05000000000000000000" pitchFamily="2" charset="2"/>
              <a:buChar char="ü"/>
            </a:pPr>
            <a:endParaRPr lang="en-CA" sz="2800" i="1" dirty="0" smtClean="0"/>
          </a:p>
          <a:p>
            <a:pPr marL="0" indent="0" algn="ctr">
              <a:spcBef>
                <a:spcPts val="0"/>
              </a:spcBef>
              <a:buNone/>
            </a:pPr>
            <a:endParaRPr lang="en-CA" sz="1800" b="1" dirty="0" smtClean="0"/>
          </a:p>
          <a:p>
            <a:pPr marL="0" indent="0">
              <a:spcBef>
                <a:spcPts val="0"/>
              </a:spcBef>
              <a:buNone/>
            </a:pPr>
            <a:endParaRPr lang="en-CA" sz="1200" dirty="0">
              <a:solidFill>
                <a:prstClr val="black"/>
              </a:solidFill>
            </a:endParaRPr>
          </a:p>
          <a:p>
            <a:pPr marL="0" indent="0">
              <a:spcBef>
                <a:spcPts val="0"/>
              </a:spcBef>
              <a:buNone/>
            </a:pPr>
            <a:endParaRPr lang="en-CA" sz="1800" dirty="0" smtClean="0"/>
          </a:p>
          <a:p>
            <a:pPr marL="0" indent="0">
              <a:spcBef>
                <a:spcPts val="0"/>
              </a:spcBef>
              <a:buNone/>
            </a:pPr>
            <a:endParaRPr lang="en-CA" sz="1800" dirty="0" smtClean="0"/>
          </a:p>
          <a:p>
            <a:pPr lvl="4">
              <a:spcBef>
                <a:spcPts val="0"/>
              </a:spcBef>
            </a:pPr>
            <a:endParaRPr lang="en-CA" sz="1800" dirty="0" smtClean="0"/>
          </a:p>
          <a:p>
            <a:pPr marL="0" indent="0">
              <a:spcBef>
                <a:spcPts val="0"/>
              </a:spcBef>
              <a:buNone/>
            </a:pPr>
            <a:endParaRPr lang="en-CA" sz="1800" dirty="0" smtClean="0"/>
          </a:p>
        </p:txBody>
      </p:sp>
    </p:spTree>
    <p:extLst>
      <p:ext uri="{BB962C8B-B14F-4D97-AF65-F5344CB8AC3E}">
        <p14:creationId xmlns:p14="http://schemas.microsoft.com/office/powerpoint/2010/main" val="5157861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race</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579787"/>
            <a:ext cx="1632857" cy="223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367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164" y="3356992"/>
            <a:ext cx="3191338" cy="239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017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0638"/>
            <a:ext cx="4914900" cy="681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394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5275"/>
            <a:ext cx="4857568" cy="683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1780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3" name="Content Placeholder 2"/>
          <p:cNvSpPr>
            <a:spLocks noGrp="1"/>
          </p:cNvSpPr>
          <p:nvPr>
            <p:ph idx="1"/>
          </p:nvPr>
        </p:nvSpPr>
        <p:spPr/>
        <p:txBody>
          <a:bodyPr/>
          <a:lstStyle/>
          <a:p>
            <a:r>
              <a:rPr lang="en-CA" dirty="0" smtClean="0">
                <a:hlinkClick r:id="rId2"/>
              </a:rPr>
              <a:t>klrobson@yorku.ca</a:t>
            </a:r>
            <a:endParaRPr lang="en-CA" dirty="0" smtClean="0"/>
          </a:p>
          <a:p>
            <a:endParaRPr lang="en-CA" dirty="0" smtClean="0"/>
          </a:p>
          <a:p>
            <a:endParaRPr lang="en-CA" dirty="0"/>
          </a:p>
          <a:p>
            <a:endParaRPr lang="en-CA" dirty="0" smtClean="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577975"/>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060848"/>
            <a:ext cx="1927100" cy="182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140968"/>
            <a:ext cx="3153488" cy="1994581"/>
          </a:xfrm>
          <a:prstGeom prst="rect">
            <a:avLst/>
          </a:prstGeom>
        </p:spPr>
      </p:pic>
      <p:sp>
        <p:nvSpPr>
          <p:cNvPr id="5" name="Rectangle 4"/>
          <p:cNvSpPr/>
          <p:nvPr/>
        </p:nvSpPr>
        <p:spPr>
          <a:xfrm>
            <a:off x="2843808" y="5423458"/>
            <a:ext cx="5381697" cy="523220"/>
          </a:xfrm>
          <a:prstGeom prst="rect">
            <a:avLst/>
          </a:prstGeom>
        </p:spPr>
        <p:txBody>
          <a:bodyPr wrap="square">
            <a:spAutoFit/>
          </a:bodyPr>
          <a:lstStyle/>
          <a:p>
            <a:r>
              <a:rPr lang="en-CA" sz="2800" b="1" dirty="0">
                <a:solidFill>
                  <a:srgbClr val="7030A0"/>
                </a:solidFill>
              </a:rPr>
              <a:t>gatewaycitiesproject.info.yorku.ca</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293095"/>
            <a:ext cx="2232248" cy="73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5226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2962672" cy="850106"/>
          </a:xfrm>
        </p:spPr>
        <p:txBody>
          <a:bodyPr/>
          <a:lstStyle/>
          <a:p>
            <a:r>
              <a:rPr lang="en-CA" dirty="0" smtClean="0"/>
              <a:t>References</a:t>
            </a:r>
            <a:endParaRPr lang="en-CA" dirty="0"/>
          </a:p>
        </p:txBody>
      </p:sp>
      <p:sp>
        <p:nvSpPr>
          <p:cNvPr id="3" name="Content Placeholder 2"/>
          <p:cNvSpPr>
            <a:spLocks noGrp="1"/>
          </p:cNvSpPr>
          <p:nvPr>
            <p:ph idx="1"/>
          </p:nvPr>
        </p:nvSpPr>
        <p:spPr>
          <a:xfrm>
            <a:off x="467544" y="1196752"/>
            <a:ext cx="8229600" cy="5544616"/>
          </a:xfrm>
        </p:spPr>
        <p:txBody>
          <a:bodyPr>
            <a:normAutofit fontScale="70000" lnSpcReduction="20000"/>
          </a:bodyPr>
          <a:lstStyle/>
          <a:p>
            <a:pPr marL="0" indent="0">
              <a:buNone/>
            </a:pPr>
            <a:r>
              <a:rPr lang="en-US" sz="2800" b="1" dirty="0" smtClean="0"/>
              <a:t>Ball</a:t>
            </a:r>
            <a:r>
              <a:rPr lang="en-US" sz="2800" b="1" dirty="0"/>
              <a:t>, S. J., Maguire, M., &amp; Braun, A. (2012). </a:t>
            </a:r>
            <a:r>
              <a:rPr lang="en-US" sz="2800" b="1" i="1" dirty="0"/>
              <a:t>How schools do policy: Policy enactment in  the secondary school. </a:t>
            </a:r>
            <a:r>
              <a:rPr lang="en-US" sz="2800" b="1" dirty="0"/>
              <a:t>London, England: Routledge.</a:t>
            </a:r>
            <a:endParaRPr lang="en-CA" sz="2800" b="1" dirty="0"/>
          </a:p>
          <a:p>
            <a:pPr marL="0" indent="0">
              <a:buNone/>
            </a:pPr>
            <a:endParaRPr lang="en-CA" sz="2800" b="1" dirty="0"/>
          </a:p>
          <a:p>
            <a:pPr marL="0" indent="0">
              <a:buNone/>
            </a:pPr>
            <a:r>
              <a:rPr lang="en-CA" sz="2800" b="1" dirty="0" smtClean="0"/>
              <a:t>Hankivsky</a:t>
            </a:r>
            <a:r>
              <a:rPr lang="en-CA" sz="2800" b="1" dirty="0"/>
              <a:t>, O. (Ed.). (2012). An Intersectionality-Based Policy Analysis Framework. Vancouver, BC: Institute for Intersectionality Research and Policy, Simon </a:t>
            </a:r>
            <a:r>
              <a:rPr lang="en-CA" sz="2800" b="1" dirty="0" smtClean="0"/>
              <a:t>	Fraser </a:t>
            </a:r>
            <a:r>
              <a:rPr lang="en-CA" sz="2800" b="1" dirty="0"/>
              <a:t>University. http://www.sfu.ca/iirp/documents/IBPA/IBPA_Framework_Complete%20Collection_Ha </a:t>
            </a:r>
            <a:r>
              <a:rPr lang="en-CA" sz="2800" b="1" dirty="0" smtClean="0"/>
              <a:t>nkivsky_2012.pdf</a:t>
            </a:r>
          </a:p>
          <a:p>
            <a:pPr marL="0" indent="0">
              <a:buNone/>
            </a:pPr>
            <a:endParaRPr lang="en-US" sz="2800" b="1" dirty="0" smtClean="0"/>
          </a:p>
          <a:p>
            <a:pPr marL="0" indent="0">
              <a:buNone/>
            </a:pPr>
            <a:r>
              <a:rPr lang="en-US" sz="2800" b="1" dirty="0" err="1" smtClean="0"/>
              <a:t>Museus</a:t>
            </a:r>
            <a:r>
              <a:rPr lang="en-US" sz="2800" b="1" dirty="0"/>
              <a:t>, S., and Griffin, K. 2011. Mapping the Margins in Higher Education: On the Promise of Intersectionality Frameworks in Research and Discourse. </a:t>
            </a:r>
            <a:r>
              <a:rPr lang="en-US" sz="2800" b="1" i="1" dirty="0"/>
              <a:t>New Directions for Institutional Research</a:t>
            </a:r>
            <a:r>
              <a:rPr lang="en-US" sz="2800" b="1" dirty="0"/>
              <a:t> 151:5–13.</a:t>
            </a:r>
            <a:endParaRPr lang="en-CA" sz="2800" b="1" dirty="0"/>
          </a:p>
          <a:p>
            <a:pPr marL="0" indent="0">
              <a:buNone/>
            </a:pPr>
            <a:endParaRPr lang="en-CA" sz="2800" b="1" dirty="0"/>
          </a:p>
          <a:p>
            <a:pPr marL="0" indent="0">
              <a:buNone/>
            </a:pPr>
            <a:r>
              <a:rPr lang="en-CA" sz="2800" b="1" dirty="0" smtClean="0"/>
              <a:t>Robson, K., Brown, R., Anisef, P. (2014). Identifying the  complexity of barriers faced by marginalized youth in transition to post-secondary in Ontario.      	(Research Report No. 13/14-07). Toronto, Ontario, Canada: Toronto District School Board.</a:t>
            </a:r>
          </a:p>
          <a:p>
            <a:pPr marL="0" indent="0">
              <a:buNone/>
            </a:pPr>
            <a:endParaRPr lang="en-US" sz="1000" dirty="0" smtClean="0"/>
          </a:p>
        </p:txBody>
      </p:sp>
    </p:spTree>
    <p:extLst>
      <p:ext uri="{BB962C8B-B14F-4D97-AF65-F5344CB8AC3E}">
        <p14:creationId xmlns:p14="http://schemas.microsoft.com/office/powerpoint/2010/main" val="6169881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Narrowing the focus</a:t>
            </a:r>
            <a:endParaRPr lang="en-CA" dirty="0"/>
          </a:p>
        </p:txBody>
      </p:sp>
      <p:sp>
        <p:nvSpPr>
          <p:cNvPr id="3" name="Content Placeholder 2"/>
          <p:cNvSpPr>
            <a:spLocks noGrp="1"/>
          </p:cNvSpPr>
          <p:nvPr>
            <p:ph idx="1"/>
          </p:nvPr>
        </p:nvSpPr>
        <p:spPr/>
        <p:txBody>
          <a:bodyPr>
            <a:normAutofit/>
          </a:bodyPr>
          <a:lstStyle/>
          <a:p>
            <a:r>
              <a:rPr lang="en-US" sz="2400" dirty="0"/>
              <a:t>In particular, following suggestions from </a:t>
            </a:r>
            <a:r>
              <a:rPr lang="en-US" sz="2400" dirty="0" err="1"/>
              <a:t>Museus</a:t>
            </a:r>
            <a:r>
              <a:rPr lang="en-US" sz="2400" dirty="0"/>
              <a:t> and Griffin (2011) around the best practice of implementing intersectionality frameworks to PSE policy, we give particular focus to if and how energies have been invested in two marginalized groups that we have previously identified as being the least likely to transition to PSE</a:t>
            </a:r>
            <a:r>
              <a:rPr lang="en-US" sz="2400" dirty="0" smtClean="0"/>
              <a:t>:</a:t>
            </a:r>
          </a:p>
          <a:p>
            <a:pPr lvl="1"/>
            <a:r>
              <a:rPr lang="en-US" sz="2400" dirty="0" smtClean="0"/>
              <a:t> </a:t>
            </a:r>
            <a:r>
              <a:rPr lang="en-US" sz="2400" dirty="0"/>
              <a:t>1) Black males and </a:t>
            </a:r>
            <a:endParaRPr lang="en-US" sz="2400" dirty="0" smtClean="0"/>
          </a:p>
          <a:p>
            <a:pPr lvl="1"/>
            <a:r>
              <a:rPr lang="en-US" sz="2400" dirty="0" smtClean="0"/>
              <a:t>2</a:t>
            </a:r>
            <a:r>
              <a:rPr lang="en-US" sz="2400" dirty="0"/>
              <a:t>) students with </a:t>
            </a:r>
            <a:r>
              <a:rPr lang="en-US" sz="2400" dirty="0" smtClean="0"/>
              <a:t>special education needs </a:t>
            </a:r>
            <a:r>
              <a:rPr lang="en-US" sz="2400" dirty="0"/>
              <a:t>from low-income groups.</a:t>
            </a:r>
            <a:endParaRPr lang="en-CA" sz="2400" dirty="0"/>
          </a:p>
          <a:p>
            <a:endParaRPr lang="en-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9810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34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683" y="44624"/>
            <a:ext cx="4608512" cy="648072"/>
          </a:xfrm>
        </p:spPr>
        <p:txBody>
          <a:bodyPr>
            <a:normAutofit/>
          </a:bodyPr>
          <a:lstStyle/>
          <a:p>
            <a:r>
              <a:rPr lang="en-CA" dirty="0" smtClean="0"/>
              <a:t>Policy Definition</a:t>
            </a:r>
            <a:endParaRPr lang="en-CA" dirty="0"/>
          </a:p>
        </p:txBody>
      </p:sp>
      <p:sp>
        <p:nvSpPr>
          <p:cNvPr id="3" name="Content Placeholder 2"/>
          <p:cNvSpPr>
            <a:spLocks noGrp="1"/>
          </p:cNvSpPr>
          <p:nvPr>
            <p:ph idx="1"/>
          </p:nvPr>
        </p:nvSpPr>
        <p:spPr>
          <a:xfrm>
            <a:off x="323528" y="764704"/>
            <a:ext cx="8496944" cy="2808312"/>
          </a:xfrm>
        </p:spPr>
        <p:txBody>
          <a:bodyPr>
            <a:normAutofit/>
          </a:bodyPr>
          <a:lstStyle/>
          <a:p>
            <a:r>
              <a:rPr lang="en-US" sz="1800" dirty="0" smtClean="0">
                <a:ea typeface="Times New Roman"/>
              </a:rPr>
              <a:t>Policy:  a </a:t>
            </a:r>
            <a:r>
              <a:rPr lang="en-US" sz="1800" dirty="0">
                <a:ea typeface="Times New Roman"/>
              </a:rPr>
              <a:t>process of becoming, changing from the outside in and inside </a:t>
            </a:r>
            <a:r>
              <a:rPr lang="en-US" sz="1800" dirty="0" smtClean="0">
                <a:ea typeface="Times New Roman"/>
              </a:rPr>
              <a:t>out. This </a:t>
            </a:r>
            <a:r>
              <a:rPr lang="en-US" sz="1800" dirty="0">
                <a:ea typeface="Times New Roman"/>
              </a:rPr>
              <a:t>process involves bidirectional flows between </a:t>
            </a:r>
            <a:endParaRPr lang="en-US" sz="1800" dirty="0" smtClean="0">
              <a:ea typeface="Times New Roman"/>
            </a:endParaRPr>
          </a:p>
          <a:p>
            <a:pPr lvl="2"/>
            <a:r>
              <a:rPr lang="en-US" sz="1800" dirty="0" smtClean="0">
                <a:ea typeface="Times New Roman"/>
              </a:rPr>
              <a:t>contexts </a:t>
            </a:r>
            <a:r>
              <a:rPr lang="en-US" sz="1800" dirty="0">
                <a:ea typeface="Times New Roman"/>
              </a:rPr>
              <a:t>of policy text production (e.g. factors influencing policy text such as </a:t>
            </a:r>
            <a:r>
              <a:rPr lang="en-US" sz="1800" dirty="0" smtClean="0">
                <a:ea typeface="Times New Roman"/>
              </a:rPr>
              <a:t>other </a:t>
            </a:r>
            <a:r>
              <a:rPr lang="en-US" sz="1800" dirty="0">
                <a:ea typeface="Times New Roman"/>
              </a:rPr>
              <a:t>policies, </a:t>
            </a:r>
            <a:r>
              <a:rPr lang="en-US" sz="1800" dirty="0" smtClean="0">
                <a:ea typeface="Times New Roman"/>
              </a:rPr>
              <a:t>personalities, </a:t>
            </a:r>
            <a:r>
              <a:rPr lang="en-US" sz="1800" dirty="0">
                <a:ea typeface="Times New Roman"/>
              </a:rPr>
              <a:t>and </a:t>
            </a:r>
            <a:r>
              <a:rPr lang="en-US" sz="1800" dirty="0" smtClean="0">
                <a:ea typeface="Times New Roman"/>
              </a:rPr>
              <a:t>backgrounds </a:t>
            </a:r>
            <a:r>
              <a:rPr lang="en-US" sz="1800" dirty="0">
                <a:ea typeface="Times New Roman"/>
              </a:rPr>
              <a:t>of policy actors), </a:t>
            </a:r>
            <a:endParaRPr lang="en-US" sz="1800" dirty="0" smtClean="0">
              <a:ea typeface="Times New Roman"/>
            </a:endParaRPr>
          </a:p>
          <a:p>
            <a:pPr lvl="2"/>
            <a:r>
              <a:rPr lang="en-US" sz="1800" dirty="0" smtClean="0">
                <a:ea typeface="Times New Roman"/>
              </a:rPr>
              <a:t>contexts </a:t>
            </a:r>
            <a:r>
              <a:rPr lang="en-US" sz="1800" dirty="0">
                <a:ea typeface="Times New Roman"/>
              </a:rPr>
              <a:t>of influence ( e.g. other policies, resources, networks, community and place specific factors) </a:t>
            </a:r>
            <a:endParaRPr lang="en-US" sz="1800" dirty="0" smtClean="0">
              <a:ea typeface="Times New Roman"/>
            </a:endParaRPr>
          </a:p>
          <a:p>
            <a:pPr lvl="2"/>
            <a:r>
              <a:rPr lang="en-US" sz="1800" dirty="0" smtClean="0">
                <a:ea typeface="Times New Roman"/>
              </a:rPr>
              <a:t>contexts </a:t>
            </a:r>
            <a:r>
              <a:rPr lang="en-US" sz="1800" dirty="0">
                <a:ea typeface="Times New Roman"/>
              </a:rPr>
              <a:t>of practice (e.g. power dynamics among policy actors) (Bowe, Ball &amp; Gold (1992).</a:t>
            </a:r>
            <a:r>
              <a:rPr lang="en-US" dirty="0">
                <a:latin typeface="Times New Roman"/>
                <a:ea typeface="Times New Roman"/>
              </a:rPr>
              <a:t> </a:t>
            </a:r>
            <a:r>
              <a:rPr lang="en-US" sz="1200" dirty="0">
                <a:ea typeface="Times New Roman"/>
              </a:rPr>
              <a:t>(Ball, 2012:4) </a:t>
            </a:r>
            <a:endParaRPr lang="en-CA" sz="1200" dirty="0" smtClean="0"/>
          </a:p>
          <a:p>
            <a:endParaRPr lang="en-CA" sz="1800" dirty="0" smtClean="0"/>
          </a:p>
          <a:p>
            <a:pPr marL="0" indent="0">
              <a:buNone/>
            </a:pPr>
            <a:endParaRPr lang="en-CA"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27783" y="3501008"/>
            <a:ext cx="3980313" cy="2851248"/>
          </a:xfrm>
          <a:prstGeom prst="rect">
            <a:avLst/>
          </a:prstGeom>
          <a:noFill/>
        </p:spPr>
      </p:pic>
    </p:spTree>
    <p:extLst>
      <p:ext uri="{BB962C8B-B14F-4D97-AF65-F5344CB8AC3E}">
        <p14:creationId xmlns:p14="http://schemas.microsoft.com/office/powerpoint/2010/main" val="1641390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742"/>
            <a:ext cx="5791200" cy="1371600"/>
          </a:xfrm>
        </p:spPr>
        <p:txBody>
          <a:bodyPr/>
          <a:lstStyle/>
          <a:p>
            <a:r>
              <a:rPr lang="en-CA" dirty="0" smtClean="0"/>
              <a:t>Methods</a:t>
            </a:r>
            <a:endParaRPr lang="en-CA" dirty="0"/>
          </a:p>
        </p:txBody>
      </p:sp>
      <p:sp>
        <p:nvSpPr>
          <p:cNvPr id="3" name="Content Placeholder 2"/>
          <p:cNvSpPr>
            <a:spLocks noGrp="1"/>
          </p:cNvSpPr>
          <p:nvPr>
            <p:ph sz="half" idx="1"/>
          </p:nvPr>
        </p:nvSpPr>
        <p:spPr>
          <a:xfrm>
            <a:off x="755576" y="1484784"/>
            <a:ext cx="3291840" cy="4525963"/>
          </a:xfrm>
        </p:spPr>
        <p:txBody>
          <a:bodyPr>
            <a:normAutofit fontScale="77500" lnSpcReduction="20000"/>
          </a:bodyPr>
          <a:lstStyle/>
          <a:p>
            <a:pPr marL="342900" indent="-342900">
              <a:buFont typeface="Arial" panose="020B0604020202020204" pitchFamily="34" charset="0"/>
              <a:buChar char="•"/>
            </a:pPr>
            <a:r>
              <a:rPr lang="en-CA" dirty="0" smtClean="0"/>
              <a:t>Textual analysis of policy documents from TDSB, Ministry of Education, Ministry of Training, Colleges and Universities 1993-2013</a:t>
            </a:r>
          </a:p>
          <a:p>
            <a:pPr marL="342900" indent="-342900">
              <a:buFont typeface="Arial" panose="020B0604020202020204" pitchFamily="34" charset="0"/>
              <a:buChar char="•"/>
            </a:pPr>
            <a:r>
              <a:rPr lang="en-CA" dirty="0" smtClean="0"/>
              <a:t>Analysis of institutional policies of 25% sample of colleges and universities in Ontario</a:t>
            </a:r>
          </a:p>
          <a:p>
            <a:pPr marL="342900" indent="-342900">
              <a:buFont typeface="Arial" panose="020B0604020202020204" pitchFamily="34" charset="0"/>
              <a:buChar char="•"/>
            </a:pPr>
            <a:r>
              <a:rPr lang="en-CA" dirty="0" smtClean="0"/>
              <a:t>Analysis of Multi Year Accessibly Report Backs</a:t>
            </a:r>
          </a:p>
          <a:p>
            <a:endParaRPr lang="en-CA" dirty="0" smtClean="0"/>
          </a:p>
          <a:p>
            <a:endParaRPr lang="en-CA" dirty="0"/>
          </a:p>
        </p:txBody>
      </p:sp>
      <p:sp>
        <p:nvSpPr>
          <p:cNvPr id="5" name="Content Placeholder 4"/>
          <p:cNvSpPr>
            <a:spLocks noGrp="1"/>
          </p:cNvSpPr>
          <p:nvPr>
            <p:ph sz="half" idx="2"/>
          </p:nvPr>
        </p:nvSpPr>
        <p:spPr>
          <a:xfrm>
            <a:off x="4644008" y="1412776"/>
            <a:ext cx="3291840" cy="4525963"/>
          </a:xfrm>
        </p:spPr>
        <p:txBody>
          <a:bodyPr>
            <a:normAutofit fontScale="77500" lnSpcReduction="20000"/>
          </a:bodyPr>
          <a:lstStyle/>
          <a:p>
            <a:endParaRPr lang="en-CA"/>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8"/>
            <a:ext cx="4392488" cy="3600400"/>
          </a:xfrm>
          <a:prstGeom prst="rect">
            <a:avLst/>
          </a:prstGeom>
          <a:noFill/>
          <a:ln>
            <a:noFill/>
          </a:ln>
        </p:spPr>
      </p:pic>
    </p:spTree>
    <p:extLst>
      <p:ext uri="{BB962C8B-B14F-4D97-AF65-F5344CB8AC3E}">
        <p14:creationId xmlns:p14="http://schemas.microsoft.com/office/powerpoint/2010/main" val="238908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92696"/>
            <a:ext cx="7163161" cy="50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8287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key findings</a:t>
            </a:r>
            <a:endParaRPr lang="en-CA" dirty="0"/>
          </a:p>
        </p:txBody>
      </p:sp>
      <p:sp>
        <p:nvSpPr>
          <p:cNvPr id="3" name="Content Placeholder 2"/>
          <p:cNvSpPr>
            <a:spLocks noGrp="1"/>
          </p:cNvSpPr>
          <p:nvPr>
            <p:ph idx="1"/>
          </p:nvPr>
        </p:nvSpPr>
        <p:spPr/>
        <p:txBody>
          <a:bodyPr/>
          <a:lstStyle/>
          <a:p>
            <a:r>
              <a:rPr lang="en-CA" dirty="0" smtClean="0"/>
              <a:t>Gaps in policy somewhat overlapping political regimes, lack of PPMs around these issues in Harris years (no surprise)</a:t>
            </a:r>
          </a:p>
          <a:p>
            <a:r>
              <a:rPr lang="en-CA" dirty="0" smtClean="0"/>
              <a:t>SEN has taken a major place in issues of access within EDU, other status traits are not so well-considered (e.g. race, socioeconomic status)</a:t>
            </a:r>
          </a:p>
          <a:p>
            <a:r>
              <a:rPr lang="en-CA" dirty="0" smtClean="0"/>
              <a:t>Discuss of “barriers” in 2000s, suggesting that outcomes of students not completely understood as meritocratic process, however, subsides with increase of talk in “access”</a:t>
            </a:r>
          </a:p>
          <a:p>
            <a:r>
              <a:rPr lang="en-CA" dirty="0" smtClean="0"/>
              <a:t>Access is an interesting term – increased use really one of targeting marginalized groups or a neoliberal catchall to increase bums in seats?</a:t>
            </a:r>
          </a:p>
          <a:p>
            <a:endParaRPr lang="en-CA" dirty="0"/>
          </a:p>
        </p:txBody>
      </p:sp>
    </p:spTree>
    <p:extLst>
      <p:ext uri="{BB962C8B-B14F-4D97-AF65-F5344CB8AC3E}">
        <p14:creationId xmlns:p14="http://schemas.microsoft.com/office/powerpoint/2010/main" val="426994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Section II: PSE Institutions</a:t>
            </a:r>
            <a:br>
              <a:rPr lang="en-CA" dirty="0" smtClean="0"/>
            </a:br>
            <a:r>
              <a:rPr lang="en-CA" dirty="0" smtClean="0"/>
              <a:t>Key Findings</a:t>
            </a:r>
            <a:endParaRPr lang="en-CA" dirty="0"/>
          </a:p>
        </p:txBody>
      </p:sp>
      <p:pic>
        <p:nvPicPr>
          <p:cNvPr id="6" name="Picture 5"/>
          <p:cNvPicPr>
            <a:picLocks noChangeAspect="1"/>
          </p:cNvPicPr>
          <p:nvPr/>
        </p:nvPicPr>
        <p:blipFill>
          <a:blip r:embed="rId2"/>
          <a:stretch>
            <a:fillRect/>
          </a:stretch>
        </p:blipFill>
        <p:spPr>
          <a:xfrm>
            <a:off x="381000" y="533400"/>
            <a:ext cx="8382000" cy="5791200"/>
          </a:xfrm>
          <a:prstGeom prst="rect">
            <a:avLst/>
          </a:prstGeom>
        </p:spPr>
      </p:pic>
      <p:sp>
        <p:nvSpPr>
          <p:cNvPr id="3" name="Rectangle 2"/>
          <p:cNvSpPr/>
          <p:nvPr/>
        </p:nvSpPr>
        <p:spPr>
          <a:xfrm>
            <a:off x="381000" y="1556792"/>
            <a:ext cx="8382000" cy="864096"/>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65306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Section II: PSE Institutions</a:t>
            </a:r>
            <a:br>
              <a:rPr lang="en-CA" dirty="0"/>
            </a:br>
            <a:r>
              <a:rPr lang="en-CA" dirty="0"/>
              <a:t>Key Findings</a:t>
            </a:r>
          </a:p>
        </p:txBody>
      </p:sp>
      <p:sp>
        <p:nvSpPr>
          <p:cNvPr id="3" name="Content Placeholder 2"/>
          <p:cNvSpPr>
            <a:spLocks noGrp="1"/>
          </p:cNvSpPr>
          <p:nvPr>
            <p:ph idx="1"/>
          </p:nvPr>
        </p:nvSpPr>
        <p:spPr/>
        <p:txBody>
          <a:bodyPr>
            <a:normAutofit/>
          </a:bodyPr>
          <a:lstStyle/>
          <a:p>
            <a:pPr marL="285750" indent="-285750"/>
            <a:r>
              <a:rPr lang="en-US" sz="2400" dirty="0"/>
              <a:t>policies and/or programs have been implemented that heavily focus on one axis of difference, for example low income, or Aboriginal, </a:t>
            </a:r>
            <a:r>
              <a:rPr lang="en-US" sz="2400" dirty="0" smtClean="0"/>
              <a:t>Crown Wards, or </a:t>
            </a:r>
            <a:r>
              <a:rPr lang="en-US" sz="2400" dirty="0"/>
              <a:t>First Generation. </a:t>
            </a:r>
          </a:p>
          <a:p>
            <a:pPr lvl="1">
              <a:buFont typeface="Arial" panose="020B0604020202020204" pitchFamily="34" charset="0"/>
              <a:buChar char="•"/>
            </a:pPr>
            <a:r>
              <a:rPr lang="en-US" sz="2400" dirty="0"/>
              <a:t>Interesting to note that “first generation” itself can encompass many </a:t>
            </a:r>
            <a:r>
              <a:rPr lang="en-US" sz="2400" dirty="0" smtClean="0"/>
              <a:t>characteristics</a:t>
            </a:r>
            <a:r>
              <a:rPr lang="en-US" sz="2400" dirty="0"/>
              <a:t>, as can “Crown </a:t>
            </a:r>
            <a:r>
              <a:rPr lang="en-US" sz="2400" dirty="0" smtClean="0"/>
              <a:t>Wards</a:t>
            </a:r>
            <a:r>
              <a:rPr lang="en-US" sz="2400" dirty="0"/>
              <a:t>”</a:t>
            </a:r>
          </a:p>
          <a:p>
            <a:endParaRPr lang="en-US" sz="2400" dirty="0"/>
          </a:p>
          <a:p>
            <a:pPr marL="285750" indent="-285750"/>
            <a:r>
              <a:rPr lang="en-US" sz="2400" dirty="0"/>
              <a:t>do the latest policies designed by the Ministry (Reaching Higher, MYAA’s, Ontario’s Differentiation Policy and SMA’s) engender a policy climate that forecloses an approach that considers multiple barriers experienced by students, </a:t>
            </a:r>
            <a:r>
              <a:rPr lang="en-US" sz="2400" dirty="0" err="1"/>
              <a:t>ie</a:t>
            </a:r>
            <a:r>
              <a:rPr lang="en-US" sz="2400" dirty="0"/>
              <a:t>, an intersectional perspective? </a:t>
            </a:r>
          </a:p>
          <a:p>
            <a:endParaRPr lang="en-CA" dirty="0"/>
          </a:p>
        </p:txBody>
      </p:sp>
    </p:spTree>
    <p:extLst>
      <p:ext uri="{BB962C8B-B14F-4D97-AF65-F5344CB8AC3E}">
        <p14:creationId xmlns:p14="http://schemas.microsoft.com/office/powerpoint/2010/main" val="41834323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915</Words>
  <Application>Microsoft Macintosh PowerPoint</Application>
  <PresentationFormat>On-screen Show (4:3)</PresentationFormat>
  <Paragraphs>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Our Project Background</vt:lpstr>
      <vt:lpstr>Narrowing the focus</vt:lpstr>
      <vt:lpstr>Policy Definition</vt:lpstr>
      <vt:lpstr>Methods</vt:lpstr>
      <vt:lpstr>PowerPoint Presentation</vt:lpstr>
      <vt:lpstr>Some key findings</vt:lpstr>
      <vt:lpstr>Section II: PSE Institutions Key Findings</vt:lpstr>
      <vt:lpstr>Section II: PSE Institutions Key Findings</vt:lpstr>
      <vt:lpstr>Analysis of multiyear accountability reports</vt:lpstr>
      <vt:lpstr>MYAA Report Back data analysis</vt:lpstr>
      <vt:lpstr>MYAA Report Back data analysis</vt:lpstr>
      <vt:lpstr>MYAA Report Back data analysis</vt:lpstr>
      <vt:lpstr>PowerPoint Presentation</vt:lpstr>
      <vt:lpstr>report commissioned by HEQCO in 2011, Finnie, Childs, and Wismer report: </vt:lpstr>
      <vt:lpstr>Evidence derived from youth in transition survey</vt:lpstr>
      <vt:lpstr>Visible minority</vt:lpstr>
      <vt:lpstr>race</vt:lpstr>
      <vt:lpstr>Intersectionality as a policy framework</vt:lpstr>
      <vt:lpstr>race</vt:lpstr>
      <vt:lpstr>PowerPoint Presentation</vt:lpstr>
      <vt:lpstr>PowerPoint Presentation</vt:lpstr>
      <vt:lpstr>Thank you!</vt:lpstr>
      <vt:lpstr>References</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Lisa</dc:creator>
  <cp:lastModifiedBy>Paul Anisef</cp:lastModifiedBy>
  <cp:revision>55</cp:revision>
  <dcterms:created xsi:type="dcterms:W3CDTF">2015-02-25T09:50:50Z</dcterms:created>
  <dcterms:modified xsi:type="dcterms:W3CDTF">2015-10-26T22:23:10Z</dcterms:modified>
</cp:coreProperties>
</file>