
<file path=[Content_Types].xml><?xml version="1.0" encoding="utf-8"?>
<Types xmlns="http://schemas.openxmlformats.org/package/2006/content-types">
  <Default Extension="xml" ContentType="application/xml"/>
  <Default Extension="jpg" ContentType="image/jpeg"/>
  <Default Extension="jpeg" ContentType="image/jpeg"/>
  <Default Extension="emf" ContentType="image/x-emf"/>
  <Default Extension="rels" ContentType="application/vnd.openxmlformats-package.relationships+xml"/>
  <Default Extension="gif" ContentType="video/unknown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drawings/drawing1.xml" ContentType="application/vnd.openxmlformats-officedocument.drawingml.chartshapes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drawings/drawing2.xml" ContentType="application/vnd.openxmlformats-officedocument.drawingml.chartshapes+xml"/>
  <Override PartName="/ppt/charts/chart9.xml" ContentType="application/vnd.openxmlformats-officedocument.drawingml.chart+xml"/>
  <Override PartName="/ppt/drawings/drawing3.xml" ContentType="application/vnd.openxmlformats-officedocument.drawingml.chartshapes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drawings/drawing4.xml" ContentType="application/vnd.openxmlformats-officedocument.drawingml.chartshapes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drawings/drawing5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76" r:id="rId4"/>
    <p:sldId id="262" r:id="rId5"/>
    <p:sldId id="263" r:id="rId6"/>
    <p:sldId id="261" r:id="rId7"/>
    <p:sldId id="264" r:id="rId8"/>
    <p:sldId id="265" r:id="rId9"/>
    <p:sldId id="266" r:id="rId10"/>
    <p:sldId id="268" r:id="rId11"/>
    <p:sldId id="267" r:id="rId12"/>
    <p:sldId id="269" r:id="rId13"/>
    <p:sldId id="257" r:id="rId14"/>
    <p:sldId id="258" r:id="rId15"/>
    <p:sldId id="259" r:id="rId16"/>
    <p:sldId id="277" r:id="rId17"/>
    <p:sldId id="278" r:id="rId18"/>
    <p:sldId id="279" r:id="rId19"/>
    <p:sldId id="280" r:id="rId20"/>
    <p:sldId id="282" r:id="rId21"/>
    <p:sldId id="281" r:id="rId22"/>
    <p:sldId id="285" r:id="rId23"/>
    <p:sldId id="284" r:id="rId24"/>
    <p:sldId id="283" r:id="rId25"/>
    <p:sldId id="274" r:id="rId26"/>
    <p:sldId id="287" r:id="rId27"/>
    <p:sldId id="288" r:id="rId28"/>
    <p:sldId id="270" r:id="rId29"/>
    <p:sldId id="271" r:id="rId30"/>
    <p:sldId id="272" r:id="rId31"/>
    <p:sldId id="286" r:id="rId32"/>
    <p:sldId id="273" r:id="rId33"/>
    <p:sldId id="275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5" d="100"/>
          <a:sy n="95" d="100"/>
        </p:scale>
        <p:origin x="-80" y="-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printerSettings" Target="printerSettings/printerSettings1.bin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viewProps" Target="viewProps.xml"/><Relationship Id="rId38" Type="http://schemas.openxmlformats.org/officeDocument/2006/relationships/theme" Target="theme/theme1.xml"/><Relationship Id="rId3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grants\OHCRIF3a\Findings%20for%20presentation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grants\OHCRIF3a\Findings%20for%20presentation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grants\OHCRIF3a\Findings%20for%20presentation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grants\OHCRIF3a\Findings%20for%20presentation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special_needs\three%20way%20interaction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souser\Desktop\Copy%20of%20Findings%20for%20presentation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souser\Desktop\Copy%20of%20Findings%20for%20presentation.xlsx" TargetMode="External"/><Relationship Id="rId2" Type="http://schemas.openxmlformats.org/officeDocument/2006/relationships/chartUserShapes" Target="../drawings/drawing4.xm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souser\Desktop\Copy%20of%20Findings%20for%20presentation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grants\OHCRIF3a\Findings%20for%20presentation.xlsx" TargetMode="External"/><Relationship Id="rId2" Type="http://schemas.openxmlformats.org/officeDocument/2006/relationships/chartUserShapes" Target="../drawings/drawing5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grants\OHCRIF3a\Findings%20for%20presentation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grants\OHCRIF3a\Findings%20for%20presentation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grants\OHCRIF3a\Findings%20for%20presentation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grants\OHCRIF3a\Findings%20for%20presentation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grants\OHCRIF3a\Findings%20for%20presentation.xlsx" TargetMode="External"/><Relationship Id="rId2" Type="http://schemas.openxmlformats.org/officeDocument/2006/relationships/chartUserShapes" Target="../drawings/drawing1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grants\OHCRIF3a\Findings%20for%20presentation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grants\OHCRIF3a\Findings%20for%20presentation.xlsx" TargetMode="External"/><Relationship Id="rId2" Type="http://schemas.openxmlformats.org/officeDocument/2006/relationships/chartUserShapes" Target="../drawings/drawing2.xm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grants\OHCRIF3a\Findings%20for%20presentation.xlsx" TargetMode="External"/><Relationship Id="rId2" Type="http://schemas.openxmlformats.org/officeDocument/2006/relationships/chartUserShapes" Target="../drawings/drawing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Sheet3!$H$4</c:f>
              <c:strCache>
                <c:ptCount val="1"/>
                <c:pt idx="0">
                  <c:v>2006</c:v>
                </c:pt>
              </c:strCache>
            </c:strRef>
          </c:tx>
          <c:invertIfNegative val="0"/>
          <c:cat>
            <c:strRef>
              <c:f>Sheet3!$G$5:$G$12</c:f>
              <c:strCache>
                <c:ptCount val="8"/>
                <c:pt idx="0">
                  <c:v>Black</c:v>
                </c:pt>
                <c:pt idx="1">
                  <c:v>East Asian</c:v>
                </c:pt>
                <c:pt idx="2">
                  <c:v>Latin American</c:v>
                </c:pt>
                <c:pt idx="3">
                  <c:v>Middle Eastern</c:v>
                </c:pt>
                <c:pt idx="4">
                  <c:v>Mixed</c:v>
                </c:pt>
                <c:pt idx="5">
                  <c:v>South Asian</c:v>
                </c:pt>
                <c:pt idx="6">
                  <c:v>Southeast Asian</c:v>
                </c:pt>
                <c:pt idx="7">
                  <c:v>White</c:v>
                </c:pt>
              </c:strCache>
            </c:strRef>
          </c:cat>
          <c:val>
            <c:numRef>
              <c:f>Sheet3!$H$5:$H$12</c:f>
              <c:numCache>
                <c:formatCode>General</c:formatCode>
                <c:ptCount val="8"/>
                <c:pt idx="0">
                  <c:v>10.49</c:v>
                </c:pt>
                <c:pt idx="1">
                  <c:v>21.59</c:v>
                </c:pt>
                <c:pt idx="2">
                  <c:v>2.02</c:v>
                </c:pt>
                <c:pt idx="3">
                  <c:v>4.8</c:v>
                </c:pt>
                <c:pt idx="4">
                  <c:v>4.7</c:v>
                </c:pt>
                <c:pt idx="5">
                  <c:v>19.9</c:v>
                </c:pt>
                <c:pt idx="6">
                  <c:v>2.78</c:v>
                </c:pt>
                <c:pt idx="7">
                  <c:v>33.73000000000001</c:v>
                </c:pt>
              </c:numCache>
            </c:numRef>
          </c:val>
        </c:ser>
        <c:ser>
          <c:idx val="1"/>
          <c:order val="1"/>
          <c:tx>
            <c:strRef>
              <c:f>Sheet3!$I$4</c:f>
              <c:strCache>
                <c:ptCount val="1"/>
                <c:pt idx="0">
                  <c:v>2011</c:v>
                </c:pt>
              </c:strCache>
            </c:strRef>
          </c:tx>
          <c:invertIfNegative val="0"/>
          <c:cat>
            <c:strRef>
              <c:f>Sheet3!$G$5:$G$12</c:f>
              <c:strCache>
                <c:ptCount val="8"/>
                <c:pt idx="0">
                  <c:v>Black</c:v>
                </c:pt>
                <c:pt idx="1">
                  <c:v>East Asian</c:v>
                </c:pt>
                <c:pt idx="2">
                  <c:v>Latin American</c:v>
                </c:pt>
                <c:pt idx="3">
                  <c:v>Middle Eastern</c:v>
                </c:pt>
                <c:pt idx="4">
                  <c:v>Mixed</c:v>
                </c:pt>
                <c:pt idx="5">
                  <c:v>South Asian</c:v>
                </c:pt>
                <c:pt idx="6">
                  <c:v>Southeast Asian</c:v>
                </c:pt>
                <c:pt idx="7">
                  <c:v>White</c:v>
                </c:pt>
              </c:strCache>
            </c:strRef>
          </c:cat>
          <c:val>
            <c:numRef>
              <c:f>Sheet3!$I$5:$I$12</c:f>
              <c:numCache>
                <c:formatCode>General</c:formatCode>
                <c:ptCount val="8"/>
                <c:pt idx="0">
                  <c:v>11.81</c:v>
                </c:pt>
                <c:pt idx="1">
                  <c:v>20.69</c:v>
                </c:pt>
                <c:pt idx="2">
                  <c:v>2.09</c:v>
                </c:pt>
                <c:pt idx="3">
                  <c:v>5.659999999999999</c:v>
                </c:pt>
                <c:pt idx="4">
                  <c:v>6.02</c:v>
                </c:pt>
                <c:pt idx="5">
                  <c:v>20.81</c:v>
                </c:pt>
                <c:pt idx="6">
                  <c:v>4.84</c:v>
                </c:pt>
                <c:pt idx="7">
                  <c:v>28.08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70515800"/>
        <c:axId val="2070524680"/>
      </c:barChart>
      <c:catAx>
        <c:axId val="2070515800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b="1" i="0" baseline="0"/>
            </a:pPr>
            <a:endParaRPr lang="en-US"/>
          </a:p>
        </c:txPr>
        <c:crossAx val="2070524680"/>
        <c:crosses val="autoZero"/>
        <c:auto val="1"/>
        <c:lblAlgn val="ctr"/>
        <c:lblOffset val="100"/>
        <c:noMultiLvlLbl val="0"/>
      </c:catAx>
      <c:valAx>
        <c:axId val="2070524680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2070515800"/>
        <c:crosses val="autoZero"/>
        <c:crossBetween val="between"/>
      </c:valAx>
    </c:plotArea>
    <c:legend>
      <c:legendPos val="r"/>
      <c:layout/>
      <c:overlay val="0"/>
    </c:legend>
    <c:plotVisOnly val="1"/>
    <c:dispBlanksAs val="zero"/>
    <c:showDLblsOverMax val="0"/>
  </c:chart>
  <c:txPr>
    <a:bodyPr/>
    <a:lstStyle/>
    <a:p>
      <a:pPr>
        <a:defRPr sz="1600" baseline="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Sheet1!$C$3</c:f>
              <c:strCache>
                <c:ptCount val="1"/>
                <c:pt idx="0">
                  <c:v>2006</c:v>
                </c:pt>
              </c:strCache>
            </c:strRef>
          </c:tx>
          <c:invertIfNegative val="0"/>
          <c:cat>
            <c:strRef>
              <c:f>Sheet1!$B$4:$B$10</c:f>
              <c:strCache>
                <c:ptCount val="7"/>
                <c:pt idx="0">
                  <c:v>Black</c:v>
                </c:pt>
                <c:pt idx="1">
                  <c:v>East Asian</c:v>
                </c:pt>
                <c:pt idx="2">
                  <c:v>Latin American</c:v>
                </c:pt>
                <c:pt idx="3">
                  <c:v>Middle Eastern</c:v>
                </c:pt>
                <c:pt idx="4">
                  <c:v>Mixed</c:v>
                </c:pt>
                <c:pt idx="5">
                  <c:v>South Asian</c:v>
                </c:pt>
                <c:pt idx="6">
                  <c:v>Southeast Asian</c:v>
                </c:pt>
              </c:strCache>
            </c:strRef>
          </c:cat>
          <c:val>
            <c:numRef>
              <c:f>Sheet1!$C$4:$C$10</c:f>
              <c:numCache>
                <c:formatCode>General</c:formatCode>
                <c:ptCount val="7"/>
                <c:pt idx="0">
                  <c:v>-0.823</c:v>
                </c:pt>
                <c:pt idx="1">
                  <c:v>1.214</c:v>
                </c:pt>
                <c:pt idx="2">
                  <c:v>-1.078</c:v>
                </c:pt>
                <c:pt idx="3">
                  <c:v>0.118</c:v>
                </c:pt>
                <c:pt idx="4">
                  <c:v>-0.148</c:v>
                </c:pt>
                <c:pt idx="5">
                  <c:v>0.928</c:v>
                </c:pt>
                <c:pt idx="6">
                  <c:v>0.519</c:v>
                </c:pt>
              </c:numCache>
            </c:numRef>
          </c:val>
        </c:ser>
        <c:ser>
          <c:idx val="1"/>
          <c:order val="1"/>
          <c:tx>
            <c:strRef>
              <c:f>Sheet1!$D$3</c:f>
              <c:strCache>
                <c:ptCount val="1"/>
                <c:pt idx="0">
                  <c:v>2011</c:v>
                </c:pt>
              </c:strCache>
            </c:strRef>
          </c:tx>
          <c:invertIfNegative val="0"/>
          <c:cat>
            <c:strRef>
              <c:f>Sheet1!$B$4:$B$10</c:f>
              <c:strCache>
                <c:ptCount val="7"/>
                <c:pt idx="0">
                  <c:v>Black</c:v>
                </c:pt>
                <c:pt idx="1">
                  <c:v>East Asian</c:v>
                </c:pt>
                <c:pt idx="2">
                  <c:v>Latin American</c:v>
                </c:pt>
                <c:pt idx="3">
                  <c:v>Middle Eastern</c:v>
                </c:pt>
                <c:pt idx="4">
                  <c:v>Mixed</c:v>
                </c:pt>
                <c:pt idx="5">
                  <c:v>South Asian</c:v>
                </c:pt>
                <c:pt idx="6">
                  <c:v>Southeast Asian</c:v>
                </c:pt>
              </c:strCache>
            </c:strRef>
          </c:cat>
          <c:val>
            <c:numRef>
              <c:f>Sheet1!$D$4:$D$10</c:f>
              <c:numCache>
                <c:formatCode>General</c:formatCode>
                <c:ptCount val="7"/>
                <c:pt idx="0">
                  <c:v>-0.387</c:v>
                </c:pt>
                <c:pt idx="1">
                  <c:v>1.082</c:v>
                </c:pt>
                <c:pt idx="2">
                  <c:v>-0.625</c:v>
                </c:pt>
                <c:pt idx="3">
                  <c:v>0.354</c:v>
                </c:pt>
                <c:pt idx="4">
                  <c:v>-0.104</c:v>
                </c:pt>
                <c:pt idx="5">
                  <c:v>1.167</c:v>
                </c:pt>
                <c:pt idx="6">
                  <c:v>0.123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24763912"/>
        <c:axId val="2124766920"/>
      </c:barChart>
      <c:catAx>
        <c:axId val="212476391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 b="1" i="0" baseline="0"/>
            </a:pPr>
            <a:endParaRPr lang="en-US"/>
          </a:p>
        </c:txPr>
        <c:crossAx val="2124766920"/>
        <c:crosses val="autoZero"/>
        <c:auto val="1"/>
        <c:lblAlgn val="ctr"/>
        <c:lblOffset val="100"/>
        <c:noMultiLvlLbl val="0"/>
      </c:catAx>
      <c:valAx>
        <c:axId val="212476692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24763912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600" baseline="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Sheet2!$C$3</c:f>
              <c:strCache>
                <c:ptCount val="1"/>
                <c:pt idx="0">
                  <c:v>2006</c:v>
                </c:pt>
              </c:strCache>
            </c:strRef>
          </c:tx>
          <c:invertIfNegative val="0"/>
          <c:cat>
            <c:strRef>
              <c:f>Sheet2!$B$4:$B$10</c:f>
              <c:strCache>
                <c:ptCount val="7"/>
                <c:pt idx="0">
                  <c:v>Black</c:v>
                </c:pt>
                <c:pt idx="1">
                  <c:v>East Asian</c:v>
                </c:pt>
                <c:pt idx="2">
                  <c:v>Latin American</c:v>
                </c:pt>
                <c:pt idx="3">
                  <c:v>Middle Eastern</c:v>
                </c:pt>
                <c:pt idx="4">
                  <c:v>Mixed</c:v>
                </c:pt>
                <c:pt idx="5">
                  <c:v>South Asian</c:v>
                </c:pt>
                <c:pt idx="6">
                  <c:v>Southeast Asian</c:v>
                </c:pt>
              </c:strCache>
            </c:strRef>
          </c:cat>
          <c:val>
            <c:numRef>
              <c:f>Sheet2!$C$4:$C$10</c:f>
              <c:numCache>
                <c:formatCode>General</c:formatCode>
                <c:ptCount val="7"/>
                <c:pt idx="0">
                  <c:v>0.156</c:v>
                </c:pt>
                <c:pt idx="1">
                  <c:v>1.123</c:v>
                </c:pt>
                <c:pt idx="2">
                  <c:v>-0.247</c:v>
                </c:pt>
                <c:pt idx="3">
                  <c:v>0.733</c:v>
                </c:pt>
                <c:pt idx="4">
                  <c:v>0.151</c:v>
                </c:pt>
                <c:pt idx="5">
                  <c:v>1.115</c:v>
                </c:pt>
                <c:pt idx="6">
                  <c:v>0.534</c:v>
                </c:pt>
              </c:numCache>
            </c:numRef>
          </c:val>
        </c:ser>
        <c:ser>
          <c:idx val="1"/>
          <c:order val="1"/>
          <c:tx>
            <c:strRef>
              <c:f>Sheet2!$D$3</c:f>
              <c:strCache>
                <c:ptCount val="1"/>
                <c:pt idx="0">
                  <c:v>2011</c:v>
                </c:pt>
              </c:strCache>
            </c:strRef>
          </c:tx>
          <c:invertIfNegative val="0"/>
          <c:cat>
            <c:strRef>
              <c:f>Sheet2!$B$4:$B$10</c:f>
              <c:strCache>
                <c:ptCount val="7"/>
                <c:pt idx="0">
                  <c:v>Black</c:v>
                </c:pt>
                <c:pt idx="1">
                  <c:v>East Asian</c:v>
                </c:pt>
                <c:pt idx="2">
                  <c:v>Latin American</c:v>
                </c:pt>
                <c:pt idx="3">
                  <c:v>Middle Eastern</c:v>
                </c:pt>
                <c:pt idx="4">
                  <c:v>Mixed</c:v>
                </c:pt>
                <c:pt idx="5">
                  <c:v>South Asian</c:v>
                </c:pt>
                <c:pt idx="6">
                  <c:v>Southeast Asian</c:v>
                </c:pt>
              </c:strCache>
            </c:strRef>
          </c:cat>
          <c:val>
            <c:numRef>
              <c:f>Sheet2!$D$4:$D$10</c:f>
              <c:numCache>
                <c:formatCode>General</c:formatCode>
                <c:ptCount val="7"/>
                <c:pt idx="0">
                  <c:v>0.457</c:v>
                </c:pt>
                <c:pt idx="1">
                  <c:v>0.839</c:v>
                </c:pt>
                <c:pt idx="2">
                  <c:v>-0.127</c:v>
                </c:pt>
                <c:pt idx="3">
                  <c:v>0.848</c:v>
                </c:pt>
                <c:pt idx="4">
                  <c:v>-0.02</c:v>
                </c:pt>
                <c:pt idx="5">
                  <c:v>1.152</c:v>
                </c:pt>
                <c:pt idx="6">
                  <c:v>0.092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24800568"/>
        <c:axId val="2124803576"/>
      </c:barChart>
      <c:catAx>
        <c:axId val="212480056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 b="1" i="0" baseline="0"/>
            </a:pPr>
            <a:endParaRPr lang="en-US"/>
          </a:p>
        </c:txPr>
        <c:crossAx val="2124803576"/>
        <c:crosses val="autoZero"/>
        <c:auto val="1"/>
        <c:lblAlgn val="ctr"/>
        <c:lblOffset val="100"/>
        <c:noMultiLvlLbl val="0"/>
      </c:catAx>
      <c:valAx>
        <c:axId val="2124803576"/>
        <c:scaling>
          <c:orientation val="minMax"/>
          <c:min val="-1.5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24800568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600" baseline="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Sheet1!$F$3</c:f>
              <c:strCache>
                <c:ptCount val="1"/>
                <c:pt idx="0">
                  <c:v>2006</c:v>
                </c:pt>
              </c:strCache>
            </c:strRef>
          </c:tx>
          <c:invertIfNegative val="0"/>
          <c:cat>
            <c:strRef>
              <c:f>Sheet1!$E$4:$E$10</c:f>
              <c:strCache>
                <c:ptCount val="7"/>
                <c:pt idx="0">
                  <c:v>Black</c:v>
                </c:pt>
                <c:pt idx="1">
                  <c:v>East Asian</c:v>
                </c:pt>
                <c:pt idx="2">
                  <c:v>Latin American</c:v>
                </c:pt>
                <c:pt idx="3">
                  <c:v>Middle Eastern</c:v>
                </c:pt>
                <c:pt idx="4">
                  <c:v>Mixed</c:v>
                </c:pt>
                <c:pt idx="5">
                  <c:v>South Asian</c:v>
                </c:pt>
                <c:pt idx="6">
                  <c:v>Southeast Asian</c:v>
                </c:pt>
              </c:strCache>
            </c:strRef>
          </c:cat>
          <c:val>
            <c:numRef>
              <c:f>Sheet1!$F$4:$F$10</c:f>
              <c:numCache>
                <c:formatCode>General</c:formatCode>
                <c:ptCount val="7"/>
                <c:pt idx="0">
                  <c:v>0.499</c:v>
                </c:pt>
                <c:pt idx="1">
                  <c:v>0.358</c:v>
                </c:pt>
                <c:pt idx="2">
                  <c:v>0.194</c:v>
                </c:pt>
                <c:pt idx="3">
                  <c:v>0.445</c:v>
                </c:pt>
                <c:pt idx="4">
                  <c:v>0.167</c:v>
                </c:pt>
                <c:pt idx="5">
                  <c:v>0.951</c:v>
                </c:pt>
                <c:pt idx="6">
                  <c:v>0.924</c:v>
                </c:pt>
              </c:numCache>
            </c:numRef>
          </c:val>
        </c:ser>
        <c:ser>
          <c:idx val="1"/>
          <c:order val="1"/>
          <c:tx>
            <c:strRef>
              <c:f>Sheet1!$G$3</c:f>
              <c:strCache>
                <c:ptCount val="1"/>
                <c:pt idx="0">
                  <c:v>2011</c:v>
                </c:pt>
              </c:strCache>
            </c:strRef>
          </c:tx>
          <c:invertIfNegative val="0"/>
          <c:cat>
            <c:strRef>
              <c:f>Sheet1!$E$4:$E$10</c:f>
              <c:strCache>
                <c:ptCount val="7"/>
                <c:pt idx="0">
                  <c:v>Black</c:v>
                </c:pt>
                <c:pt idx="1">
                  <c:v>East Asian</c:v>
                </c:pt>
                <c:pt idx="2">
                  <c:v>Latin American</c:v>
                </c:pt>
                <c:pt idx="3">
                  <c:v>Middle Eastern</c:v>
                </c:pt>
                <c:pt idx="4">
                  <c:v>Mixed</c:v>
                </c:pt>
                <c:pt idx="5">
                  <c:v>South Asian</c:v>
                </c:pt>
                <c:pt idx="6">
                  <c:v>Southeast Asian</c:v>
                </c:pt>
              </c:strCache>
            </c:strRef>
          </c:cat>
          <c:val>
            <c:numRef>
              <c:f>Sheet1!$G$4:$G$10</c:f>
              <c:numCache>
                <c:formatCode>General</c:formatCode>
                <c:ptCount val="7"/>
                <c:pt idx="0">
                  <c:v>0.646</c:v>
                </c:pt>
                <c:pt idx="1">
                  <c:v>0.063</c:v>
                </c:pt>
                <c:pt idx="2">
                  <c:v>0.236</c:v>
                </c:pt>
                <c:pt idx="3">
                  <c:v>0.613</c:v>
                </c:pt>
                <c:pt idx="4">
                  <c:v>0.0</c:v>
                </c:pt>
                <c:pt idx="5">
                  <c:v>0.8</c:v>
                </c:pt>
                <c:pt idx="6">
                  <c:v>0.797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24890344"/>
        <c:axId val="2124893352"/>
      </c:barChart>
      <c:catAx>
        <c:axId val="212489034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 b="1" i="0" baseline="0"/>
            </a:pPr>
            <a:endParaRPr lang="en-US"/>
          </a:p>
        </c:txPr>
        <c:crossAx val="2124893352"/>
        <c:crosses val="autoZero"/>
        <c:auto val="1"/>
        <c:lblAlgn val="ctr"/>
        <c:lblOffset val="100"/>
        <c:noMultiLvlLbl val="0"/>
      </c:catAx>
      <c:valAx>
        <c:axId val="2124893352"/>
        <c:scaling>
          <c:orientation val="minMax"/>
          <c:max val="1.0"/>
          <c:min val="-0.2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24890344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600" baseline="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Sheet2!$G$3</c:f>
              <c:strCache>
                <c:ptCount val="1"/>
                <c:pt idx="0">
                  <c:v>2006</c:v>
                </c:pt>
              </c:strCache>
            </c:strRef>
          </c:tx>
          <c:invertIfNegative val="0"/>
          <c:cat>
            <c:strRef>
              <c:f>Sheet2!$F$4:$F$10</c:f>
              <c:strCache>
                <c:ptCount val="7"/>
                <c:pt idx="0">
                  <c:v>Black</c:v>
                </c:pt>
                <c:pt idx="1">
                  <c:v>East Asian</c:v>
                </c:pt>
                <c:pt idx="2">
                  <c:v>Latin American</c:v>
                </c:pt>
                <c:pt idx="3">
                  <c:v>Middle Eastern</c:v>
                </c:pt>
                <c:pt idx="4">
                  <c:v>Mixed</c:v>
                </c:pt>
                <c:pt idx="5">
                  <c:v>South Asian</c:v>
                </c:pt>
                <c:pt idx="6">
                  <c:v>Southeast Asian</c:v>
                </c:pt>
              </c:strCache>
            </c:strRef>
          </c:cat>
          <c:val>
            <c:numRef>
              <c:f>Sheet2!$G$4:$G$10</c:f>
              <c:numCache>
                <c:formatCode>General</c:formatCode>
                <c:ptCount val="7"/>
                <c:pt idx="0">
                  <c:v>0.115</c:v>
                </c:pt>
                <c:pt idx="1">
                  <c:v>0.169</c:v>
                </c:pt>
                <c:pt idx="2">
                  <c:v>-0.019</c:v>
                </c:pt>
                <c:pt idx="3">
                  <c:v>0.215</c:v>
                </c:pt>
                <c:pt idx="4">
                  <c:v>-0.034</c:v>
                </c:pt>
                <c:pt idx="5">
                  <c:v>0.539</c:v>
                </c:pt>
                <c:pt idx="6">
                  <c:v>0.507</c:v>
                </c:pt>
              </c:numCache>
            </c:numRef>
          </c:val>
        </c:ser>
        <c:ser>
          <c:idx val="1"/>
          <c:order val="1"/>
          <c:tx>
            <c:strRef>
              <c:f>Sheet2!$H$3</c:f>
              <c:strCache>
                <c:ptCount val="1"/>
                <c:pt idx="0">
                  <c:v>2011</c:v>
                </c:pt>
              </c:strCache>
            </c:strRef>
          </c:tx>
          <c:invertIfNegative val="0"/>
          <c:cat>
            <c:strRef>
              <c:f>Sheet2!$F$4:$F$10</c:f>
              <c:strCache>
                <c:ptCount val="7"/>
                <c:pt idx="0">
                  <c:v>Black</c:v>
                </c:pt>
                <c:pt idx="1">
                  <c:v>East Asian</c:v>
                </c:pt>
                <c:pt idx="2">
                  <c:v>Latin American</c:v>
                </c:pt>
                <c:pt idx="3">
                  <c:v>Middle Eastern</c:v>
                </c:pt>
                <c:pt idx="4">
                  <c:v>Mixed</c:v>
                </c:pt>
                <c:pt idx="5">
                  <c:v>South Asian</c:v>
                </c:pt>
                <c:pt idx="6">
                  <c:v>Southeast Asian</c:v>
                </c:pt>
              </c:strCache>
            </c:strRef>
          </c:cat>
          <c:val>
            <c:numRef>
              <c:f>Sheet2!$H$4:$H$10</c:f>
              <c:numCache>
                <c:formatCode>General</c:formatCode>
                <c:ptCount val="7"/>
                <c:pt idx="0">
                  <c:v>0.154</c:v>
                </c:pt>
                <c:pt idx="1">
                  <c:v>-0.091</c:v>
                </c:pt>
                <c:pt idx="2">
                  <c:v>-0.116</c:v>
                </c:pt>
                <c:pt idx="3">
                  <c:v>0.371</c:v>
                </c:pt>
                <c:pt idx="4">
                  <c:v>-0.174</c:v>
                </c:pt>
                <c:pt idx="5">
                  <c:v>0.405</c:v>
                </c:pt>
                <c:pt idx="6">
                  <c:v>0.424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24927720"/>
        <c:axId val="2124930728"/>
      </c:barChart>
      <c:catAx>
        <c:axId val="212492772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 b="1" i="0" baseline="0"/>
            </a:pPr>
            <a:endParaRPr lang="en-US"/>
          </a:p>
        </c:txPr>
        <c:crossAx val="2124930728"/>
        <c:crosses val="autoZero"/>
        <c:auto val="1"/>
        <c:lblAlgn val="ctr"/>
        <c:lblOffset val="100"/>
        <c:noMultiLvlLbl val="0"/>
      </c:catAx>
      <c:valAx>
        <c:axId val="2124930728"/>
        <c:scaling>
          <c:orientation val="minMax"/>
          <c:max val="1.0"/>
          <c:min val="-0.2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24927720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600" baseline="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0501658646835812"/>
          <c:y val="0.0308663592698394"/>
          <c:w val="0.940168902498299"/>
          <c:h val="0.89894040229670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Sheet1!$G$14</c:f>
              <c:strCache>
                <c:ptCount val="1"/>
                <c:pt idx="0">
                  <c:v>Not Black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cat>
            <c:strRef>
              <c:f>Sheet1!$F$15:$F$18</c:f>
              <c:strCache>
                <c:ptCount val="4"/>
                <c:pt idx="0">
                  <c:v>Without SEN and not in applied</c:v>
                </c:pt>
                <c:pt idx="1">
                  <c:v>With SEN, not in applied</c:v>
                </c:pt>
                <c:pt idx="2">
                  <c:v>Without SEN and  in applied</c:v>
                </c:pt>
                <c:pt idx="3">
                  <c:v>With SEN and in applied</c:v>
                </c:pt>
              </c:strCache>
            </c:strRef>
          </c:cat>
          <c:val>
            <c:numRef>
              <c:f>Sheet1!$G$15:$G$18</c:f>
              <c:numCache>
                <c:formatCode>General</c:formatCode>
                <c:ptCount val="4"/>
                <c:pt idx="0">
                  <c:v>0.11</c:v>
                </c:pt>
                <c:pt idx="1">
                  <c:v>0.21</c:v>
                </c:pt>
                <c:pt idx="2">
                  <c:v>0.29</c:v>
                </c:pt>
                <c:pt idx="3">
                  <c:v>0.3</c:v>
                </c:pt>
              </c:numCache>
            </c:numRef>
          </c:val>
        </c:ser>
        <c:ser>
          <c:idx val="1"/>
          <c:order val="1"/>
          <c:tx>
            <c:strRef>
              <c:f>Sheet1!$H$14</c:f>
              <c:strCache>
                <c:ptCount val="1"/>
                <c:pt idx="0">
                  <c:v>Black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cat>
            <c:strRef>
              <c:f>Sheet1!$F$15:$F$18</c:f>
              <c:strCache>
                <c:ptCount val="4"/>
                <c:pt idx="0">
                  <c:v>Without SEN and not in applied</c:v>
                </c:pt>
                <c:pt idx="1">
                  <c:v>With SEN, not in applied</c:v>
                </c:pt>
                <c:pt idx="2">
                  <c:v>Without SEN and  in applied</c:v>
                </c:pt>
                <c:pt idx="3">
                  <c:v>With SEN and in applied</c:v>
                </c:pt>
              </c:strCache>
            </c:strRef>
          </c:cat>
          <c:val>
            <c:numRef>
              <c:f>Sheet1!$H$15:$H$18</c:f>
              <c:numCache>
                <c:formatCode>General</c:formatCode>
                <c:ptCount val="4"/>
                <c:pt idx="0">
                  <c:v>0.22</c:v>
                </c:pt>
                <c:pt idx="1">
                  <c:v>0.42</c:v>
                </c:pt>
                <c:pt idx="2">
                  <c:v>0.3</c:v>
                </c:pt>
                <c:pt idx="3">
                  <c:v>0.24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24980904"/>
        <c:axId val="2124983912"/>
      </c:barChart>
      <c:catAx>
        <c:axId val="212498090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000" b="1" i="0" baseline="0"/>
            </a:pPr>
            <a:endParaRPr lang="en-US"/>
          </a:p>
        </c:txPr>
        <c:crossAx val="2124983912"/>
        <c:crosses val="autoZero"/>
        <c:auto val="1"/>
        <c:lblAlgn val="ctr"/>
        <c:lblOffset val="100"/>
        <c:noMultiLvlLbl val="0"/>
      </c:catAx>
      <c:valAx>
        <c:axId val="21249839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249809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07927359774473"/>
          <c:y val="0.0859903185244776"/>
          <c:w val="0.13466523281812"/>
          <c:h val="0.132123042101758"/>
        </c:manualLayout>
      </c:layout>
      <c:overlay val="0"/>
      <c:txPr>
        <a:bodyPr/>
        <a:lstStyle/>
        <a:p>
          <a:pPr>
            <a:defRPr sz="1600" baseline="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531494847866239"/>
          <c:y val="0.022735934871761"/>
          <c:w val="0.928251555361135"/>
          <c:h val="0.82653282848313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Sheet9!$C$2</c:f>
              <c:strCache>
                <c:ptCount val="1"/>
                <c:pt idx="0">
                  <c:v>Black</c:v>
                </c:pt>
              </c:strCache>
            </c:strRef>
          </c:tx>
          <c:invertIfNegative val="0"/>
          <c:cat>
            <c:strRef>
              <c:f>Sheet9!$B$3:$B$6</c:f>
              <c:strCache>
                <c:ptCount val="4"/>
                <c:pt idx="0">
                  <c:v>Without SEN, no applied</c:v>
                </c:pt>
                <c:pt idx="1">
                  <c:v>With SEN, no applied</c:v>
                </c:pt>
                <c:pt idx="2">
                  <c:v>Without SEN, applied</c:v>
                </c:pt>
                <c:pt idx="3">
                  <c:v>With SEN and in applied</c:v>
                </c:pt>
              </c:strCache>
            </c:strRef>
          </c:cat>
          <c:val>
            <c:numRef>
              <c:f>Sheet9!$C$3:$C$6</c:f>
              <c:numCache>
                <c:formatCode>General</c:formatCode>
                <c:ptCount val="4"/>
                <c:pt idx="0">
                  <c:v>0.506</c:v>
                </c:pt>
                <c:pt idx="1">
                  <c:v>0.311</c:v>
                </c:pt>
                <c:pt idx="2">
                  <c:v>0.098</c:v>
                </c:pt>
                <c:pt idx="3">
                  <c:v>0.039</c:v>
                </c:pt>
              </c:numCache>
            </c:numRef>
          </c:val>
        </c:ser>
        <c:ser>
          <c:idx val="1"/>
          <c:order val="1"/>
          <c:tx>
            <c:strRef>
              <c:f>Sheet9!$D$2</c:f>
              <c:strCache>
                <c:ptCount val="1"/>
                <c:pt idx="0">
                  <c:v>Not Black</c:v>
                </c:pt>
              </c:strCache>
            </c:strRef>
          </c:tx>
          <c:invertIfNegative val="0"/>
          <c:cat>
            <c:strRef>
              <c:f>Sheet9!$B$3:$B$6</c:f>
              <c:strCache>
                <c:ptCount val="4"/>
                <c:pt idx="0">
                  <c:v>Without SEN, no applied</c:v>
                </c:pt>
                <c:pt idx="1">
                  <c:v>With SEN, no applied</c:v>
                </c:pt>
                <c:pt idx="2">
                  <c:v>Without SEN, applied</c:v>
                </c:pt>
                <c:pt idx="3">
                  <c:v>With SEN and in applied</c:v>
                </c:pt>
              </c:strCache>
            </c:strRef>
          </c:cat>
          <c:val>
            <c:numRef>
              <c:f>Sheet9!$D$3:$D$6</c:f>
              <c:numCache>
                <c:formatCode>General</c:formatCode>
                <c:ptCount val="4"/>
                <c:pt idx="0">
                  <c:v>0.698</c:v>
                </c:pt>
                <c:pt idx="1">
                  <c:v>0.45</c:v>
                </c:pt>
                <c:pt idx="2">
                  <c:v>0.23</c:v>
                </c:pt>
                <c:pt idx="3">
                  <c:v>0.064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25037544"/>
        <c:axId val="2125040552"/>
      </c:barChart>
      <c:catAx>
        <c:axId val="212503754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 b="1" i="0" baseline="0"/>
            </a:pPr>
            <a:endParaRPr lang="en-US"/>
          </a:p>
        </c:txPr>
        <c:crossAx val="2125040552"/>
        <c:crosses val="autoZero"/>
        <c:auto val="1"/>
        <c:lblAlgn val="ctr"/>
        <c:lblOffset val="100"/>
        <c:noMultiLvlLbl val="0"/>
      </c:catAx>
      <c:valAx>
        <c:axId val="21250405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2503754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562307645572081"/>
          <c:y val="0.261254455681586"/>
          <c:w val="0.181519514921746"/>
          <c:h val="0.126736785077563"/>
        </c:manualLayout>
      </c:layout>
      <c:overlay val="0"/>
      <c:txPr>
        <a:bodyPr/>
        <a:lstStyle/>
        <a:p>
          <a:pPr>
            <a:defRPr sz="1600" b="1" i="0" baseline="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930857392825897"/>
          <c:y val="0.0282524059492563"/>
          <c:w val="0.731109580052494"/>
          <c:h val="0.71960994459026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Sheet9!$A$11:$A$14</c:f>
              <c:strCache>
                <c:ptCount val="4"/>
                <c:pt idx="0">
                  <c:v>SN + Parental PSE</c:v>
                </c:pt>
                <c:pt idx="1">
                  <c:v>SN + No Parental PSE</c:v>
                </c:pt>
                <c:pt idx="2">
                  <c:v>Parental PSE and No SN </c:v>
                </c:pt>
                <c:pt idx="3">
                  <c:v>No SN and no Parental PSE</c:v>
                </c:pt>
              </c:strCache>
            </c:strRef>
          </c:cat>
          <c:val>
            <c:numRef>
              <c:f>Sheet9!$B$8:$B$11</c:f>
              <c:numCache>
                <c:formatCode>General</c:formatCode>
                <c:ptCount val="4"/>
                <c:pt idx="0">
                  <c:v>0.3428847</c:v>
                </c:pt>
                <c:pt idx="1">
                  <c:v>0.3310256</c:v>
                </c:pt>
                <c:pt idx="2">
                  <c:v>0.13</c:v>
                </c:pt>
                <c:pt idx="3">
                  <c:v>0.2290857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25067512"/>
        <c:axId val="2125070568"/>
      </c:barChart>
      <c:catAx>
        <c:axId val="212506751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 b="1" i="0" baseline="0"/>
            </a:pPr>
            <a:endParaRPr lang="en-US"/>
          </a:p>
        </c:txPr>
        <c:crossAx val="2125070568"/>
        <c:crosses val="autoZero"/>
        <c:auto val="1"/>
        <c:lblAlgn val="ctr"/>
        <c:lblOffset val="100"/>
        <c:noMultiLvlLbl val="0"/>
      </c:catAx>
      <c:valAx>
        <c:axId val="21250705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2506751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Sheet10!$J$11</c:f>
              <c:strCache>
                <c:ptCount val="1"/>
                <c:pt idx="0">
                  <c:v>With SN</c:v>
                </c:pt>
              </c:strCache>
            </c:strRef>
          </c:tx>
          <c:spPr>
            <a:ln w="50800"/>
          </c:spPr>
          <c:marker>
            <c:symbol val="none"/>
          </c:marker>
          <c:cat>
            <c:strRef>
              <c:f>Sheet10!$H$12:$I$15</c:f>
              <c:strCache>
                <c:ptCount val="4"/>
                <c:pt idx="0">
                  <c:v>40K</c:v>
                </c:pt>
                <c:pt idx="1">
                  <c:v>60K</c:v>
                </c:pt>
                <c:pt idx="2">
                  <c:v>80K</c:v>
                </c:pt>
                <c:pt idx="3">
                  <c:v>100k</c:v>
                </c:pt>
              </c:strCache>
            </c:strRef>
          </c:cat>
          <c:val>
            <c:numRef>
              <c:f>Sheet10!$J$12:$J$15</c:f>
              <c:numCache>
                <c:formatCode>General</c:formatCode>
                <c:ptCount val="4"/>
                <c:pt idx="0">
                  <c:v>0.3398481</c:v>
                </c:pt>
                <c:pt idx="1">
                  <c:v>0.3462179</c:v>
                </c:pt>
                <c:pt idx="2">
                  <c:v>0.348183</c:v>
                </c:pt>
                <c:pt idx="3">
                  <c:v>0.3204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Sheet10!$K$11</c:f>
              <c:strCache>
                <c:ptCount val="1"/>
                <c:pt idx="0">
                  <c:v>Without SN</c:v>
                </c:pt>
              </c:strCache>
            </c:strRef>
          </c:tx>
          <c:spPr>
            <a:ln w="50800"/>
          </c:spPr>
          <c:marker>
            <c:symbol val="none"/>
          </c:marker>
          <c:cat>
            <c:strRef>
              <c:f>Sheet10!$H$12:$I$15</c:f>
              <c:strCache>
                <c:ptCount val="4"/>
                <c:pt idx="0">
                  <c:v>40K</c:v>
                </c:pt>
                <c:pt idx="1">
                  <c:v>60K</c:v>
                </c:pt>
                <c:pt idx="2">
                  <c:v>80K</c:v>
                </c:pt>
                <c:pt idx="3">
                  <c:v>100k</c:v>
                </c:pt>
              </c:strCache>
            </c:strRef>
          </c:cat>
          <c:val>
            <c:numRef>
              <c:f>Sheet10!$K$12:$K$15</c:f>
              <c:numCache>
                <c:formatCode>General</c:formatCode>
                <c:ptCount val="4"/>
                <c:pt idx="0">
                  <c:v>0.222</c:v>
                </c:pt>
                <c:pt idx="1">
                  <c:v>0.171</c:v>
                </c:pt>
                <c:pt idx="2">
                  <c:v>0.138</c:v>
                </c:pt>
                <c:pt idx="3">
                  <c:v>0.109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25107288"/>
        <c:axId val="2125110264"/>
      </c:lineChart>
      <c:catAx>
        <c:axId val="2125107288"/>
        <c:scaling>
          <c:orientation val="minMax"/>
        </c:scaling>
        <c:delete val="0"/>
        <c:axPos val="b"/>
        <c:majorTickMark val="out"/>
        <c:minorTickMark val="none"/>
        <c:tickLblPos val="nextTo"/>
        <c:crossAx val="2125110264"/>
        <c:crosses val="autoZero"/>
        <c:auto val="1"/>
        <c:lblAlgn val="ctr"/>
        <c:lblOffset val="100"/>
        <c:noMultiLvlLbl val="0"/>
      </c:catAx>
      <c:valAx>
        <c:axId val="21251102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25107288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800" baseline="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Sheet8!$D$5</c:f>
              <c:strCache>
                <c:ptCount val="1"/>
                <c:pt idx="0">
                  <c:v>first generation</c:v>
                </c:pt>
              </c:strCache>
            </c:strRef>
          </c:tx>
          <c:invertIfNegative val="0"/>
          <c:cat>
            <c:multiLvlStrRef>
              <c:f>Sheet8!$B$6:$C$10</c:f>
              <c:multiLvlStrCache>
                <c:ptCount val="5"/>
                <c:lvl>
                  <c:pt idx="0">
                    <c:v>2006</c:v>
                  </c:pt>
                  <c:pt idx="1">
                    <c:v>2011</c:v>
                  </c:pt>
                  <c:pt idx="3">
                    <c:v>2006</c:v>
                  </c:pt>
                  <c:pt idx="4">
                    <c:v>2011</c:v>
                  </c:pt>
                </c:lvl>
                <c:lvl>
                  <c:pt idx="0">
                    <c:v>Black</c:v>
                  </c:pt>
                  <c:pt idx="3">
                    <c:v>SE Asian</c:v>
                  </c:pt>
                </c:lvl>
              </c:multiLvlStrCache>
            </c:multiLvlStrRef>
          </c:cat>
          <c:val>
            <c:numRef>
              <c:f>Sheet8!$D$6:$D$10</c:f>
              <c:numCache>
                <c:formatCode>General</c:formatCode>
                <c:ptCount val="5"/>
                <c:pt idx="0">
                  <c:v>46.5</c:v>
                </c:pt>
                <c:pt idx="1">
                  <c:v>25.84</c:v>
                </c:pt>
                <c:pt idx="3">
                  <c:v>48.18</c:v>
                </c:pt>
                <c:pt idx="4">
                  <c:v>45.45</c:v>
                </c:pt>
              </c:numCache>
            </c:numRef>
          </c:val>
        </c:ser>
        <c:ser>
          <c:idx val="1"/>
          <c:order val="1"/>
          <c:tx>
            <c:strRef>
              <c:f>Sheet8!$E$5</c:f>
              <c:strCache>
                <c:ptCount val="1"/>
                <c:pt idx="0">
                  <c:v>second generation</c:v>
                </c:pt>
              </c:strCache>
            </c:strRef>
          </c:tx>
          <c:invertIfNegative val="0"/>
          <c:cat>
            <c:multiLvlStrRef>
              <c:f>Sheet8!$B$6:$C$10</c:f>
              <c:multiLvlStrCache>
                <c:ptCount val="5"/>
                <c:lvl>
                  <c:pt idx="0">
                    <c:v>2006</c:v>
                  </c:pt>
                  <c:pt idx="1">
                    <c:v>2011</c:v>
                  </c:pt>
                  <c:pt idx="3">
                    <c:v>2006</c:v>
                  </c:pt>
                  <c:pt idx="4">
                    <c:v>2011</c:v>
                  </c:pt>
                </c:lvl>
                <c:lvl>
                  <c:pt idx="0">
                    <c:v>Black</c:v>
                  </c:pt>
                  <c:pt idx="3">
                    <c:v>SE Asian</c:v>
                  </c:pt>
                </c:lvl>
              </c:multiLvlStrCache>
            </c:multiLvlStrRef>
          </c:cat>
          <c:val>
            <c:numRef>
              <c:f>Sheet8!$E$6:$E$10</c:f>
              <c:numCache>
                <c:formatCode>General</c:formatCode>
                <c:ptCount val="5"/>
                <c:pt idx="0">
                  <c:v>51.42</c:v>
                </c:pt>
                <c:pt idx="1">
                  <c:v>68.39</c:v>
                </c:pt>
                <c:pt idx="3">
                  <c:v>51.82</c:v>
                </c:pt>
                <c:pt idx="4">
                  <c:v>53.84</c:v>
                </c:pt>
              </c:numCache>
            </c:numRef>
          </c:val>
        </c:ser>
        <c:ser>
          <c:idx val="2"/>
          <c:order val="2"/>
          <c:tx>
            <c:strRef>
              <c:f>Sheet8!$F$5</c:f>
              <c:strCache>
                <c:ptCount val="1"/>
                <c:pt idx="0">
                  <c:v>third generation</c:v>
                </c:pt>
              </c:strCache>
            </c:strRef>
          </c:tx>
          <c:invertIfNegative val="0"/>
          <c:cat>
            <c:multiLvlStrRef>
              <c:f>Sheet8!$B$6:$C$10</c:f>
              <c:multiLvlStrCache>
                <c:ptCount val="5"/>
                <c:lvl>
                  <c:pt idx="0">
                    <c:v>2006</c:v>
                  </c:pt>
                  <c:pt idx="1">
                    <c:v>2011</c:v>
                  </c:pt>
                  <c:pt idx="3">
                    <c:v>2006</c:v>
                  </c:pt>
                  <c:pt idx="4">
                    <c:v>2011</c:v>
                  </c:pt>
                </c:lvl>
                <c:lvl>
                  <c:pt idx="0">
                    <c:v>Black</c:v>
                  </c:pt>
                  <c:pt idx="3">
                    <c:v>SE Asian</c:v>
                  </c:pt>
                </c:lvl>
              </c:multiLvlStrCache>
            </c:multiLvlStrRef>
          </c:cat>
          <c:val>
            <c:numRef>
              <c:f>Sheet8!$F$6:$F$10</c:f>
              <c:numCache>
                <c:formatCode>General</c:formatCode>
                <c:ptCount val="5"/>
                <c:pt idx="0">
                  <c:v>2.08</c:v>
                </c:pt>
                <c:pt idx="1">
                  <c:v>5.769999999999996</c:v>
                </c:pt>
                <c:pt idx="3">
                  <c:v>0.0</c:v>
                </c:pt>
                <c:pt idx="4">
                  <c:v>0.709999999999994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25195016"/>
        <c:axId val="2125198024"/>
      </c:barChart>
      <c:catAx>
        <c:axId val="212519501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 b="1" i="0" baseline="0"/>
            </a:pPr>
            <a:endParaRPr lang="en-US"/>
          </a:p>
        </c:txPr>
        <c:crossAx val="2125198024"/>
        <c:crosses val="autoZero"/>
        <c:auto val="1"/>
        <c:lblAlgn val="ctr"/>
        <c:lblOffset val="100"/>
        <c:noMultiLvlLbl val="0"/>
      </c:catAx>
      <c:valAx>
        <c:axId val="212519802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25195016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600" baseline="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Sheet4!$E$5</c:f>
              <c:strCache>
                <c:ptCount val="1"/>
                <c:pt idx="0">
                  <c:v>2006</c:v>
                </c:pt>
              </c:strCache>
            </c:strRef>
          </c:tx>
          <c:invertIfNegative val="0"/>
          <c:cat>
            <c:strRef>
              <c:f>Sheet4!$D$6:$D$14</c:f>
              <c:strCache>
                <c:ptCount val="9"/>
                <c:pt idx="0">
                  <c:v>Black</c:v>
                </c:pt>
                <c:pt idx="1">
                  <c:v>E Asian</c:v>
                </c:pt>
                <c:pt idx="2">
                  <c:v>Latin</c:v>
                </c:pt>
                <c:pt idx="3">
                  <c:v>MiddleE</c:v>
                </c:pt>
                <c:pt idx="4">
                  <c:v>Mixed</c:v>
                </c:pt>
                <c:pt idx="5">
                  <c:v>S Asian</c:v>
                </c:pt>
                <c:pt idx="6">
                  <c:v>SE Asian</c:v>
                </c:pt>
                <c:pt idx="7">
                  <c:v>White</c:v>
                </c:pt>
                <c:pt idx="8">
                  <c:v>Total</c:v>
                </c:pt>
              </c:strCache>
            </c:strRef>
          </c:cat>
          <c:val>
            <c:numRef>
              <c:f>Sheet4!$E$6:$E$14</c:f>
              <c:numCache>
                <c:formatCode>General</c:formatCode>
                <c:ptCount val="9"/>
                <c:pt idx="0">
                  <c:v>18.82999999999999</c:v>
                </c:pt>
                <c:pt idx="1">
                  <c:v>3.74</c:v>
                </c:pt>
                <c:pt idx="2">
                  <c:v>11.79</c:v>
                </c:pt>
                <c:pt idx="3">
                  <c:v>7.659999999999999</c:v>
                </c:pt>
                <c:pt idx="4">
                  <c:v>13.19</c:v>
                </c:pt>
                <c:pt idx="5">
                  <c:v>6.59</c:v>
                </c:pt>
                <c:pt idx="6">
                  <c:v>4.92</c:v>
                </c:pt>
                <c:pt idx="7">
                  <c:v>13.38</c:v>
                </c:pt>
                <c:pt idx="8">
                  <c:v>9.97</c:v>
                </c:pt>
              </c:numCache>
            </c:numRef>
          </c:val>
        </c:ser>
        <c:ser>
          <c:idx val="1"/>
          <c:order val="1"/>
          <c:tx>
            <c:strRef>
              <c:f>Sheet4!$F$5</c:f>
              <c:strCache>
                <c:ptCount val="1"/>
                <c:pt idx="0">
                  <c:v>2011</c:v>
                </c:pt>
              </c:strCache>
            </c:strRef>
          </c:tx>
          <c:invertIfNegative val="0"/>
          <c:cat>
            <c:strRef>
              <c:f>Sheet4!$D$6:$D$14</c:f>
              <c:strCache>
                <c:ptCount val="9"/>
                <c:pt idx="0">
                  <c:v>Black</c:v>
                </c:pt>
                <c:pt idx="1">
                  <c:v>E Asian</c:v>
                </c:pt>
                <c:pt idx="2">
                  <c:v>Latin</c:v>
                </c:pt>
                <c:pt idx="3">
                  <c:v>MiddleE</c:v>
                </c:pt>
                <c:pt idx="4">
                  <c:v>Mixed</c:v>
                </c:pt>
                <c:pt idx="5">
                  <c:v>S Asian</c:v>
                </c:pt>
                <c:pt idx="6">
                  <c:v>SE Asian</c:v>
                </c:pt>
                <c:pt idx="7">
                  <c:v>White</c:v>
                </c:pt>
                <c:pt idx="8">
                  <c:v>Total</c:v>
                </c:pt>
              </c:strCache>
            </c:strRef>
          </c:cat>
          <c:val>
            <c:numRef>
              <c:f>Sheet4!$F$6:$F$14</c:f>
              <c:numCache>
                <c:formatCode>0.00</c:formatCode>
                <c:ptCount val="9"/>
                <c:pt idx="0">
                  <c:v>19.56</c:v>
                </c:pt>
                <c:pt idx="1">
                  <c:v>4.35</c:v>
                </c:pt>
                <c:pt idx="2">
                  <c:v>16.12</c:v>
                </c:pt>
                <c:pt idx="3">
                  <c:v>13.12</c:v>
                </c:pt>
                <c:pt idx="4">
                  <c:v>16.89</c:v>
                </c:pt>
                <c:pt idx="5">
                  <c:v>7.859999999999999</c:v>
                </c:pt>
                <c:pt idx="6">
                  <c:v>3.96</c:v>
                </c:pt>
                <c:pt idx="7">
                  <c:v>16.8</c:v>
                </c:pt>
                <c:pt idx="8">
                  <c:v>12.14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23306568"/>
        <c:axId val="2123309544"/>
      </c:barChart>
      <c:catAx>
        <c:axId val="2123306568"/>
        <c:scaling>
          <c:orientation val="minMax"/>
        </c:scaling>
        <c:delete val="0"/>
        <c:axPos val="b"/>
        <c:majorTickMark val="none"/>
        <c:minorTickMark val="none"/>
        <c:tickLblPos val="nextTo"/>
        <c:crossAx val="2123309544"/>
        <c:crosses val="autoZero"/>
        <c:auto val="1"/>
        <c:lblAlgn val="ctr"/>
        <c:lblOffset val="100"/>
        <c:noMultiLvlLbl val="0"/>
      </c:catAx>
      <c:valAx>
        <c:axId val="212330954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CA"/>
                  <a:t>% of Overall Racial Group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212330656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600" b="1" i="0" baseline="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Sheet5!$D$4</c:f>
              <c:strCache>
                <c:ptCount val="1"/>
                <c:pt idx="0">
                  <c:v>2006</c:v>
                </c:pt>
              </c:strCache>
            </c:strRef>
          </c:tx>
          <c:invertIfNegative val="0"/>
          <c:cat>
            <c:strRef>
              <c:f>Sheet5!$C$5:$C$13</c:f>
              <c:strCache>
                <c:ptCount val="9"/>
                <c:pt idx="0">
                  <c:v>Black</c:v>
                </c:pt>
                <c:pt idx="1">
                  <c:v>E Asian</c:v>
                </c:pt>
                <c:pt idx="2">
                  <c:v>Latin</c:v>
                </c:pt>
                <c:pt idx="3">
                  <c:v>MiddleE</c:v>
                </c:pt>
                <c:pt idx="4">
                  <c:v>Mixed</c:v>
                </c:pt>
                <c:pt idx="5">
                  <c:v>S Asian</c:v>
                </c:pt>
                <c:pt idx="6">
                  <c:v>SE Asian</c:v>
                </c:pt>
                <c:pt idx="7">
                  <c:v>White</c:v>
                </c:pt>
                <c:pt idx="8">
                  <c:v>Total</c:v>
                </c:pt>
              </c:strCache>
            </c:strRef>
          </c:cat>
          <c:val>
            <c:numRef>
              <c:f>Sheet5!$D$5:$D$13</c:f>
              <c:numCache>
                <c:formatCode>General</c:formatCode>
                <c:ptCount val="9"/>
                <c:pt idx="0">
                  <c:v>47.97</c:v>
                </c:pt>
                <c:pt idx="1">
                  <c:v>85.48</c:v>
                </c:pt>
                <c:pt idx="2">
                  <c:v>52.5</c:v>
                </c:pt>
                <c:pt idx="3">
                  <c:v>59.46</c:v>
                </c:pt>
                <c:pt idx="4">
                  <c:v>72.39</c:v>
                </c:pt>
                <c:pt idx="5">
                  <c:v>75.7</c:v>
                </c:pt>
                <c:pt idx="6">
                  <c:v>76.94</c:v>
                </c:pt>
                <c:pt idx="7">
                  <c:v>81.03</c:v>
                </c:pt>
                <c:pt idx="8">
                  <c:v>75.33</c:v>
                </c:pt>
              </c:numCache>
            </c:numRef>
          </c:val>
        </c:ser>
        <c:ser>
          <c:idx val="1"/>
          <c:order val="1"/>
          <c:tx>
            <c:strRef>
              <c:f>Sheet5!$E$4</c:f>
              <c:strCache>
                <c:ptCount val="1"/>
                <c:pt idx="0">
                  <c:v>2011</c:v>
                </c:pt>
              </c:strCache>
            </c:strRef>
          </c:tx>
          <c:invertIfNegative val="0"/>
          <c:cat>
            <c:strRef>
              <c:f>Sheet5!$C$5:$C$13</c:f>
              <c:strCache>
                <c:ptCount val="9"/>
                <c:pt idx="0">
                  <c:v>Black</c:v>
                </c:pt>
                <c:pt idx="1">
                  <c:v>E Asian</c:v>
                </c:pt>
                <c:pt idx="2">
                  <c:v>Latin</c:v>
                </c:pt>
                <c:pt idx="3">
                  <c:v>MiddleE</c:v>
                </c:pt>
                <c:pt idx="4">
                  <c:v>Mixed</c:v>
                </c:pt>
                <c:pt idx="5">
                  <c:v>S Asian</c:v>
                </c:pt>
                <c:pt idx="6">
                  <c:v>SE Asian</c:v>
                </c:pt>
                <c:pt idx="7">
                  <c:v>White</c:v>
                </c:pt>
                <c:pt idx="8">
                  <c:v>Total</c:v>
                </c:pt>
              </c:strCache>
            </c:strRef>
          </c:cat>
          <c:val>
            <c:numRef>
              <c:f>Sheet5!$E$5:$E$13</c:f>
              <c:numCache>
                <c:formatCode>General</c:formatCode>
                <c:ptCount val="9"/>
                <c:pt idx="0">
                  <c:v>49.42</c:v>
                </c:pt>
                <c:pt idx="1">
                  <c:v>84.32</c:v>
                </c:pt>
                <c:pt idx="2">
                  <c:v>57.89</c:v>
                </c:pt>
                <c:pt idx="3">
                  <c:v>60.39</c:v>
                </c:pt>
                <c:pt idx="4">
                  <c:v>68.38</c:v>
                </c:pt>
                <c:pt idx="5">
                  <c:v>79.15</c:v>
                </c:pt>
                <c:pt idx="6">
                  <c:v>66.76</c:v>
                </c:pt>
                <c:pt idx="7">
                  <c:v>77.03</c:v>
                </c:pt>
                <c:pt idx="8">
                  <c:v>73.36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23346392"/>
        <c:axId val="2123349400"/>
      </c:barChart>
      <c:catAx>
        <c:axId val="212334639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b="1" i="0" baseline="0"/>
            </a:pPr>
            <a:endParaRPr lang="en-US"/>
          </a:p>
        </c:txPr>
        <c:crossAx val="2123349400"/>
        <c:crosses val="autoZero"/>
        <c:auto val="1"/>
        <c:lblAlgn val="ctr"/>
        <c:lblOffset val="100"/>
        <c:noMultiLvlLbl val="0"/>
      </c:catAx>
      <c:valAx>
        <c:axId val="212334940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Within-Group %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12334639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600" baseline="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Sheet6!$E$5</c:f>
              <c:strCache>
                <c:ptCount val="1"/>
                <c:pt idx="0">
                  <c:v>2006</c:v>
                </c:pt>
              </c:strCache>
            </c:strRef>
          </c:tx>
          <c:invertIfNegative val="0"/>
          <c:cat>
            <c:strRef>
              <c:f>Sheet6!$D$6:$D$14</c:f>
              <c:strCache>
                <c:ptCount val="9"/>
                <c:pt idx="0">
                  <c:v>Black</c:v>
                </c:pt>
                <c:pt idx="1">
                  <c:v>E Asian</c:v>
                </c:pt>
                <c:pt idx="2">
                  <c:v>Latin</c:v>
                </c:pt>
                <c:pt idx="3">
                  <c:v>MiddleE</c:v>
                </c:pt>
                <c:pt idx="4">
                  <c:v>Mixed</c:v>
                </c:pt>
                <c:pt idx="5">
                  <c:v>S Asian</c:v>
                </c:pt>
                <c:pt idx="6">
                  <c:v>SE Asian</c:v>
                </c:pt>
                <c:pt idx="7">
                  <c:v>White</c:v>
                </c:pt>
                <c:pt idx="8">
                  <c:v>Total</c:v>
                </c:pt>
              </c:strCache>
            </c:strRef>
          </c:cat>
          <c:val>
            <c:numRef>
              <c:f>Sheet6!$E$6:$E$14</c:f>
              <c:numCache>
                <c:formatCode>General</c:formatCode>
                <c:ptCount val="9"/>
                <c:pt idx="0">
                  <c:v>59.121622</c:v>
                </c:pt>
                <c:pt idx="1">
                  <c:v>74.71280299999998</c:v>
                </c:pt>
                <c:pt idx="2">
                  <c:v>60.880769</c:v>
                </c:pt>
                <c:pt idx="3">
                  <c:v>66.33752</c:v>
                </c:pt>
                <c:pt idx="4">
                  <c:v>66.23374599999998</c:v>
                </c:pt>
                <c:pt idx="5">
                  <c:v>69.233925</c:v>
                </c:pt>
                <c:pt idx="6">
                  <c:v>69.11671099999998</c:v>
                </c:pt>
                <c:pt idx="7">
                  <c:v>69.809297</c:v>
                </c:pt>
                <c:pt idx="8">
                  <c:v>69.02873999999998</c:v>
                </c:pt>
              </c:numCache>
            </c:numRef>
          </c:val>
        </c:ser>
        <c:ser>
          <c:idx val="1"/>
          <c:order val="1"/>
          <c:tx>
            <c:strRef>
              <c:f>Sheet6!$F$5</c:f>
              <c:strCache>
                <c:ptCount val="1"/>
                <c:pt idx="0">
                  <c:v>2011</c:v>
                </c:pt>
              </c:strCache>
            </c:strRef>
          </c:tx>
          <c:invertIfNegative val="0"/>
          <c:cat>
            <c:strRef>
              <c:f>Sheet6!$D$6:$D$14</c:f>
              <c:strCache>
                <c:ptCount val="9"/>
                <c:pt idx="0">
                  <c:v>Black</c:v>
                </c:pt>
                <c:pt idx="1">
                  <c:v>E Asian</c:v>
                </c:pt>
                <c:pt idx="2">
                  <c:v>Latin</c:v>
                </c:pt>
                <c:pt idx="3">
                  <c:v>MiddleE</c:v>
                </c:pt>
                <c:pt idx="4">
                  <c:v>Mixed</c:v>
                </c:pt>
                <c:pt idx="5">
                  <c:v>S Asian</c:v>
                </c:pt>
                <c:pt idx="6">
                  <c:v>SE Asian</c:v>
                </c:pt>
                <c:pt idx="7">
                  <c:v>White</c:v>
                </c:pt>
                <c:pt idx="8">
                  <c:v>Total</c:v>
                </c:pt>
              </c:strCache>
            </c:strRef>
          </c:cat>
          <c:val>
            <c:numRef>
              <c:f>Sheet6!$F$6:$F$14</c:f>
              <c:numCache>
                <c:formatCode>General</c:formatCode>
                <c:ptCount val="9"/>
                <c:pt idx="0">
                  <c:v>62.02</c:v>
                </c:pt>
                <c:pt idx="1">
                  <c:v>76.64</c:v>
                </c:pt>
                <c:pt idx="2">
                  <c:v>63.59</c:v>
                </c:pt>
                <c:pt idx="3">
                  <c:v>68.97</c:v>
                </c:pt>
                <c:pt idx="4">
                  <c:v>67.9</c:v>
                </c:pt>
                <c:pt idx="5">
                  <c:v>71.76</c:v>
                </c:pt>
                <c:pt idx="6">
                  <c:v>69.56</c:v>
                </c:pt>
                <c:pt idx="7">
                  <c:v>71.43</c:v>
                </c:pt>
                <c:pt idx="8">
                  <c:v>70.86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22559704"/>
        <c:axId val="2122556680"/>
      </c:barChart>
      <c:catAx>
        <c:axId val="212255970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 b="1" i="0" baseline="0"/>
            </a:pPr>
            <a:endParaRPr lang="en-US"/>
          </a:p>
        </c:txPr>
        <c:crossAx val="2122556680"/>
        <c:crosses val="autoZero"/>
        <c:auto val="1"/>
        <c:lblAlgn val="ctr"/>
        <c:lblOffset val="100"/>
        <c:noMultiLvlLbl val="0"/>
      </c:catAx>
      <c:valAx>
        <c:axId val="21225566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22559704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600" baseline="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Sheet7!$C$2:$C$3</c:f>
              <c:strCache>
                <c:ptCount val="1"/>
                <c:pt idx="0">
                  <c:v>2006</c:v>
                </c:pt>
              </c:strCache>
            </c:strRef>
          </c:tx>
          <c:invertIfNegative val="0"/>
          <c:cat>
            <c:strRef>
              <c:f>Sheet7!$B$4:$B$12</c:f>
              <c:strCache>
                <c:ptCount val="9"/>
                <c:pt idx="0">
                  <c:v>Black</c:v>
                </c:pt>
                <c:pt idx="1">
                  <c:v>E Asian</c:v>
                </c:pt>
                <c:pt idx="2">
                  <c:v>Latin</c:v>
                </c:pt>
                <c:pt idx="3">
                  <c:v>MiddleE</c:v>
                </c:pt>
                <c:pt idx="4">
                  <c:v>Mixed</c:v>
                </c:pt>
                <c:pt idx="5">
                  <c:v>S Asian</c:v>
                </c:pt>
                <c:pt idx="6">
                  <c:v>SE Asian</c:v>
                </c:pt>
                <c:pt idx="7">
                  <c:v>White</c:v>
                </c:pt>
                <c:pt idx="8">
                  <c:v>Total</c:v>
                </c:pt>
              </c:strCache>
            </c:strRef>
          </c:cat>
          <c:val>
            <c:numRef>
              <c:f>Sheet7!$C$4:$C$12</c:f>
              <c:numCache>
                <c:formatCode>General</c:formatCode>
                <c:ptCount val="9"/>
                <c:pt idx="0">
                  <c:v>22.06</c:v>
                </c:pt>
                <c:pt idx="1">
                  <c:v>74.0</c:v>
                </c:pt>
                <c:pt idx="2">
                  <c:v>22.18</c:v>
                </c:pt>
                <c:pt idx="3">
                  <c:v>45.15</c:v>
                </c:pt>
                <c:pt idx="4">
                  <c:v>41.69</c:v>
                </c:pt>
                <c:pt idx="5">
                  <c:v>59.45</c:v>
                </c:pt>
                <c:pt idx="6">
                  <c:v>50.0</c:v>
                </c:pt>
                <c:pt idx="7">
                  <c:v>48.38</c:v>
                </c:pt>
                <c:pt idx="8">
                  <c:v>52.45</c:v>
                </c:pt>
              </c:numCache>
            </c:numRef>
          </c:val>
        </c:ser>
        <c:ser>
          <c:idx val="1"/>
          <c:order val="1"/>
          <c:tx>
            <c:strRef>
              <c:f>Sheet7!$D$2:$D$3</c:f>
              <c:strCache>
                <c:ptCount val="1"/>
                <c:pt idx="0">
                  <c:v>2011</c:v>
                </c:pt>
              </c:strCache>
            </c:strRef>
          </c:tx>
          <c:invertIfNegative val="0"/>
          <c:cat>
            <c:strRef>
              <c:f>Sheet7!$B$4:$B$12</c:f>
              <c:strCache>
                <c:ptCount val="9"/>
                <c:pt idx="0">
                  <c:v>Black</c:v>
                </c:pt>
                <c:pt idx="1">
                  <c:v>E Asian</c:v>
                </c:pt>
                <c:pt idx="2">
                  <c:v>Latin</c:v>
                </c:pt>
                <c:pt idx="3">
                  <c:v>MiddleE</c:v>
                </c:pt>
                <c:pt idx="4">
                  <c:v>Mixed</c:v>
                </c:pt>
                <c:pt idx="5">
                  <c:v>S Asian</c:v>
                </c:pt>
                <c:pt idx="6">
                  <c:v>SE Asian</c:v>
                </c:pt>
                <c:pt idx="7">
                  <c:v>White</c:v>
                </c:pt>
                <c:pt idx="8">
                  <c:v>Total</c:v>
                </c:pt>
              </c:strCache>
            </c:strRef>
          </c:cat>
          <c:val>
            <c:numRef>
              <c:f>Sheet7!$D$4:$D$12</c:f>
              <c:numCache>
                <c:formatCode>General</c:formatCode>
                <c:ptCount val="9"/>
                <c:pt idx="0">
                  <c:v>28.81</c:v>
                </c:pt>
                <c:pt idx="1">
                  <c:v>73.89</c:v>
                </c:pt>
                <c:pt idx="2">
                  <c:v>26.97</c:v>
                </c:pt>
                <c:pt idx="3">
                  <c:v>48.24</c:v>
                </c:pt>
                <c:pt idx="4">
                  <c:v>42.69</c:v>
                </c:pt>
                <c:pt idx="5">
                  <c:v>65.74</c:v>
                </c:pt>
                <c:pt idx="6">
                  <c:v>40.2</c:v>
                </c:pt>
                <c:pt idx="7">
                  <c:v>47.7</c:v>
                </c:pt>
                <c:pt idx="8">
                  <c:v>53.57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22523800"/>
        <c:axId val="2122520776"/>
      </c:barChart>
      <c:catAx>
        <c:axId val="212252380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 b="1" i="0" baseline="0"/>
            </a:pPr>
            <a:endParaRPr lang="en-US"/>
          </a:p>
        </c:txPr>
        <c:crossAx val="2122520776"/>
        <c:crosses val="autoZero"/>
        <c:auto val="1"/>
        <c:lblAlgn val="ctr"/>
        <c:lblOffset val="100"/>
        <c:noMultiLvlLbl val="0"/>
      </c:catAx>
      <c:valAx>
        <c:axId val="21225207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2252380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2"/>
          <c:order val="0"/>
          <c:tx>
            <c:strRef>
              <c:f>Sheet7!$E$3</c:f>
              <c:strCache>
                <c:ptCount val="1"/>
                <c:pt idx="0">
                  <c:v>difference</c:v>
                </c:pt>
              </c:strCache>
            </c:strRef>
          </c:tx>
          <c:invertIfNegative val="0"/>
          <c:cat>
            <c:strRef>
              <c:f>Sheet7!$B$4:$B$12</c:f>
              <c:strCache>
                <c:ptCount val="9"/>
                <c:pt idx="0">
                  <c:v>Black</c:v>
                </c:pt>
                <c:pt idx="1">
                  <c:v>E Asian</c:v>
                </c:pt>
                <c:pt idx="2">
                  <c:v>Latin</c:v>
                </c:pt>
                <c:pt idx="3">
                  <c:v>MiddleE</c:v>
                </c:pt>
                <c:pt idx="4">
                  <c:v>Mixed</c:v>
                </c:pt>
                <c:pt idx="5">
                  <c:v>S Asian</c:v>
                </c:pt>
                <c:pt idx="6">
                  <c:v>SE Asian</c:v>
                </c:pt>
                <c:pt idx="7">
                  <c:v>White</c:v>
                </c:pt>
                <c:pt idx="8">
                  <c:v>Total</c:v>
                </c:pt>
              </c:strCache>
            </c:strRef>
          </c:cat>
          <c:val>
            <c:numRef>
              <c:f>Sheet7!$E$4:$E$12</c:f>
              <c:numCache>
                <c:formatCode>General</c:formatCode>
                <c:ptCount val="9"/>
                <c:pt idx="0">
                  <c:v>6.75</c:v>
                </c:pt>
                <c:pt idx="1">
                  <c:v>-0.109999999999999</c:v>
                </c:pt>
                <c:pt idx="2">
                  <c:v>4.79</c:v>
                </c:pt>
                <c:pt idx="3">
                  <c:v>3.090000000000003</c:v>
                </c:pt>
                <c:pt idx="4">
                  <c:v>1.0</c:v>
                </c:pt>
                <c:pt idx="5">
                  <c:v>6.289999999999992</c:v>
                </c:pt>
                <c:pt idx="6">
                  <c:v>-9.799999999999998</c:v>
                </c:pt>
                <c:pt idx="7">
                  <c:v>-0.68</c:v>
                </c:pt>
                <c:pt idx="8">
                  <c:v>1.119999999999997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22502136"/>
        <c:axId val="2122488520"/>
      </c:barChart>
      <c:catAx>
        <c:axId val="21225021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 b="1" i="0" baseline="0"/>
            </a:pPr>
            <a:endParaRPr lang="en-US"/>
          </a:p>
        </c:txPr>
        <c:crossAx val="2122488520"/>
        <c:crosses val="autoZero"/>
        <c:auto val="1"/>
        <c:lblAlgn val="ctr"/>
        <c:lblOffset val="100"/>
        <c:noMultiLvlLbl val="0"/>
      </c:catAx>
      <c:valAx>
        <c:axId val="212248852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212250213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Sheet7!$G$3</c:f>
              <c:strCache>
                <c:ptCount val="1"/>
                <c:pt idx="0">
                  <c:v>2006</c:v>
                </c:pt>
              </c:strCache>
            </c:strRef>
          </c:tx>
          <c:invertIfNegative val="0"/>
          <c:cat>
            <c:strRef>
              <c:f>Sheet7!$F$4:$F$12</c:f>
              <c:strCache>
                <c:ptCount val="9"/>
                <c:pt idx="0">
                  <c:v>Black</c:v>
                </c:pt>
                <c:pt idx="1">
                  <c:v>E Asian</c:v>
                </c:pt>
                <c:pt idx="2">
                  <c:v>Latin</c:v>
                </c:pt>
                <c:pt idx="3">
                  <c:v>MiddleE</c:v>
                </c:pt>
                <c:pt idx="4">
                  <c:v>Mixed</c:v>
                </c:pt>
                <c:pt idx="5">
                  <c:v>S Asian</c:v>
                </c:pt>
                <c:pt idx="6">
                  <c:v>SE Asian</c:v>
                </c:pt>
                <c:pt idx="7">
                  <c:v>White</c:v>
                </c:pt>
                <c:pt idx="8">
                  <c:v>Total</c:v>
                </c:pt>
              </c:strCache>
            </c:strRef>
          </c:cat>
          <c:val>
            <c:numRef>
              <c:f>Sheet7!$G$4:$G$12</c:f>
              <c:numCache>
                <c:formatCode>General</c:formatCode>
                <c:ptCount val="9"/>
                <c:pt idx="0">
                  <c:v>24.27</c:v>
                </c:pt>
                <c:pt idx="1">
                  <c:v>9.219999999999998</c:v>
                </c:pt>
                <c:pt idx="2">
                  <c:v>21.43</c:v>
                </c:pt>
                <c:pt idx="3">
                  <c:v>17.48999999999999</c:v>
                </c:pt>
                <c:pt idx="4">
                  <c:v>17.55</c:v>
                </c:pt>
                <c:pt idx="5">
                  <c:v>17.86</c:v>
                </c:pt>
                <c:pt idx="6">
                  <c:v>21.24</c:v>
                </c:pt>
                <c:pt idx="7">
                  <c:v>14.47</c:v>
                </c:pt>
                <c:pt idx="8">
                  <c:v>15.65</c:v>
                </c:pt>
              </c:numCache>
            </c:numRef>
          </c:val>
        </c:ser>
        <c:ser>
          <c:idx val="1"/>
          <c:order val="1"/>
          <c:tx>
            <c:strRef>
              <c:f>Sheet7!$H$3</c:f>
              <c:strCache>
                <c:ptCount val="1"/>
                <c:pt idx="0">
                  <c:v>2011</c:v>
                </c:pt>
              </c:strCache>
            </c:strRef>
          </c:tx>
          <c:invertIfNegative val="0"/>
          <c:cat>
            <c:strRef>
              <c:f>Sheet7!$F$4:$F$12</c:f>
              <c:strCache>
                <c:ptCount val="9"/>
                <c:pt idx="0">
                  <c:v>Black</c:v>
                </c:pt>
                <c:pt idx="1">
                  <c:v>E Asian</c:v>
                </c:pt>
                <c:pt idx="2">
                  <c:v>Latin</c:v>
                </c:pt>
                <c:pt idx="3">
                  <c:v>MiddleE</c:v>
                </c:pt>
                <c:pt idx="4">
                  <c:v>Mixed</c:v>
                </c:pt>
                <c:pt idx="5">
                  <c:v>S Asian</c:v>
                </c:pt>
                <c:pt idx="6">
                  <c:v>SE Asian</c:v>
                </c:pt>
                <c:pt idx="7">
                  <c:v>White</c:v>
                </c:pt>
                <c:pt idx="8">
                  <c:v>Total</c:v>
                </c:pt>
              </c:strCache>
            </c:strRef>
          </c:cat>
          <c:val>
            <c:numRef>
              <c:f>Sheet7!$H$4:$H$12</c:f>
              <c:numCache>
                <c:formatCode>General</c:formatCode>
                <c:ptCount val="9"/>
                <c:pt idx="0">
                  <c:v>30.03</c:v>
                </c:pt>
                <c:pt idx="1">
                  <c:v>9.9</c:v>
                </c:pt>
                <c:pt idx="2">
                  <c:v>23.68</c:v>
                </c:pt>
                <c:pt idx="3">
                  <c:v>23.21</c:v>
                </c:pt>
                <c:pt idx="4">
                  <c:v>20.43</c:v>
                </c:pt>
                <c:pt idx="5">
                  <c:v>16.91</c:v>
                </c:pt>
                <c:pt idx="6">
                  <c:v>29.26</c:v>
                </c:pt>
                <c:pt idx="7">
                  <c:v>17.7</c:v>
                </c:pt>
                <c:pt idx="8">
                  <c:v>18.54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22453016"/>
        <c:axId val="2122449992"/>
      </c:barChart>
      <c:catAx>
        <c:axId val="212245301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 b="1" i="0" baseline="0"/>
            </a:pPr>
            <a:endParaRPr lang="en-US"/>
          </a:p>
        </c:txPr>
        <c:crossAx val="2122449992"/>
        <c:crosses val="autoZero"/>
        <c:auto val="1"/>
        <c:lblAlgn val="ctr"/>
        <c:lblOffset val="100"/>
        <c:noMultiLvlLbl val="0"/>
      </c:catAx>
      <c:valAx>
        <c:axId val="21224499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22453016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600" b="1" i="0" baseline="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2"/>
          <c:order val="0"/>
          <c:tx>
            <c:strRef>
              <c:f>Sheet7!$I$3</c:f>
              <c:strCache>
                <c:ptCount val="1"/>
              </c:strCache>
            </c:strRef>
          </c:tx>
          <c:invertIfNegative val="0"/>
          <c:cat>
            <c:strRef>
              <c:f>Sheet7!$F$4:$F$12</c:f>
              <c:strCache>
                <c:ptCount val="9"/>
                <c:pt idx="0">
                  <c:v>Black</c:v>
                </c:pt>
                <c:pt idx="1">
                  <c:v>E Asian</c:v>
                </c:pt>
                <c:pt idx="2">
                  <c:v>Latin</c:v>
                </c:pt>
                <c:pt idx="3">
                  <c:v>MiddleE</c:v>
                </c:pt>
                <c:pt idx="4">
                  <c:v>Mixed</c:v>
                </c:pt>
                <c:pt idx="5">
                  <c:v>S Asian</c:v>
                </c:pt>
                <c:pt idx="6">
                  <c:v>SE Asian</c:v>
                </c:pt>
                <c:pt idx="7">
                  <c:v>White</c:v>
                </c:pt>
                <c:pt idx="8">
                  <c:v>Total</c:v>
                </c:pt>
              </c:strCache>
            </c:strRef>
          </c:cat>
          <c:val>
            <c:numRef>
              <c:f>Sheet7!$I$4:$I$12</c:f>
              <c:numCache>
                <c:formatCode>General</c:formatCode>
                <c:ptCount val="9"/>
                <c:pt idx="0">
                  <c:v>5.760000000000001</c:v>
                </c:pt>
                <c:pt idx="1">
                  <c:v>0.68</c:v>
                </c:pt>
                <c:pt idx="2">
                  <c:v>2.25</c:v>
                </c:pt>
                <c:pt idx="3">
                  <c:v>5.720000000000001</c:v>
                </c:pt>
                <c:pt idx="4">
                  <c:v>2.879999999999999</c:v>
                </c:pt>
                <c:pt idx="5">
                  <c:v>-0.949999999999999</c:v>
                </c:pt>
                <c:pt idx="6">
                  <c:v>8.020000000000003</c:v>
                </c:pt>
                <c:pt idx="7">
                  <c:v>3.229999999999999</c:v>
                </c:pt>
                <c:pt idx="8">
                  <c:v>2.889999999999999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22430552"/>
        <c:axId val="2122417592"/>
      </c:barChart>
      <c:catAx>
        <c:axId val="212243055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 b="1" i="0" baseline="0"/>
            </a:pPr>
            <a:endParaRPr lang="en-US"/>
          </a:p>
        </c:txPr>
        <c:crossAx val="2122417592"/>
        <c:crosses val="autoZero"/>
        <c:auto val="1"/>
        <c:lblAlgn val="ctr"/>
        <c:lblOffset val="100"/>
        <c:noMultiLvlLbl val="0"/>
      </c:catAx>
      <c:valAx>
        <c:axId val="21224175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212243055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2"/>
          <c:order val="0"/>
          <c:tx>
            <c:strRef>
              <c:f>Sheet7!$M$3</c:f>
              <c:strCache>
                <c:ptCount val="1"/>
              </c:strCache>
            </c:strRef>
          </c:tx>
          <c:invertIfNegative val="0"/>
          <c:cat>
            <c:strRef>
              <c:f>Sheet7!$J$4:$J$12</c:f>
              <c:strCache>
                <c:ptCount val="9"/>
                <c:pt idx="0">
                  <c:v>Black</c:v>
                </c:pt>
                <c:pt idx="1">
                  <c:v>E Asian</c:v>
                </c:pt>
                <c:pt idx="2">
                  <c:v>Latin</c:v>
                </c:pt>
                <c:pt idx="3">
                  <c:v>MiddleE</c:v>
                </c:pt>
                <c:pt idx="4">
                  <c:v>Mixed</c:v>
                </c:pt>
                <c:pt idx="5">
                  <c:v>S Asian</c:v>
                </c:pt>
                <c:pt idx="6">
                  <c:v>SE Asian</c:v>
                </c:pt>
                <c:pt idx="7">
                  <c:v>White</c:v>
                </c:pt>
                <c:pt idx="8">
                  <c:v>Total</c:v>
                </c:pt>
              </c:strCache>
            </c:strRef>
          </c:cat>
          <c:val>
            <c:numRef>
              <c:f>Sheet7!$M$4:$M$12</c:f>
              <c:numCache>
                <c:formatCode>General</c:formatCode>
                <c:ptCount val="9"/>
                <c:pt idx="0">
                  <c:v>-12.53</c:v>
                </c:pt>
                <c:pt idx="1">
                  <c:v>-0.57</c:v>
                </c:pt>
                <c:pt idx="2">
                  <c:v>-7.049999999999997</c:v>
                </c:pt>
                <c:pt idx="3">
                  <c:v>-8.810000000000002</c:v>
                </c:pt>
                <c:pt idx="4">
                  <c:v>-3.880000000000002</c:v>
                </c:pt>
                <c:pt idx="5">
                  <c:v>-5.35</c:v>
                </c:pt>
                <c:pt idx="6">
                  <c:v>1.779999999999998</c:v>
                </c:pt>
                <c:pt idx="7">
                  <c:v>-2.549999999999997</c:v>
                </c:pt>
                <c:pt idx="8">
                  <c:v>-4.02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23387368"/>
        <c:axId val="2123376648"/>
      </c:barChart>
      <c:catAx>
        <c:axId val="212338736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b="1" i="0" baseline="0"/>
            </a:pPr>
            <a:endParaRPr lang="en-US"/>
          </a:p>
        </c:txPr>
        <c:crossAx val="2123376648"/>
        <c:crosses val="autoZero"/>
        <c:auto val="1"/>
        <c:lblAlgn val="ctr"/>
        <c:lblOffset val="100"/>
        <c:noMultiLvlLbl val="0"/>
      </c:catAx>
      <c:valAx>
        <c:axId val="212337664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2338736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 baseline="0"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0.71875</cdr:x>
      <cdr:y>0.08587</cdr:y>
    </cdr:from>
    <cdr:to>
      <cdr:x>0.95499</cdr:x>
      <cdr:y>0.26088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915000" y="388640"/>
          <a:ext cx="1944216" cy="792088"/>
        </a:xfrm>
        <a:prstGeom xmlns:a="http://schemas.openxmlformats.org/drawingml/2006/main" prst="rect">
          <a:avLst/>
        </a:prstGeom>
        <a:solidFill xmlns:a="http://schemas.openxmlformats.org/drawingml/2006/main">
          <a:srgbClr val="FFFF99"/>
        </a:solidFill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400" dirty="0" smtClean="0"/>
            <a:t>Anything on this side of the 0 means there has been an improvement.</a:t>
          </a:r>
          <a:endParaRPr lang="en-US" sz="14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0.45625</cdr:x>
      <cdr:y>0.24497</cdr:y>
    </cdr:from>
    <cdr:to>
      <cdr:x>0.6925</cdr:x>
      <cdr:y>0.41998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754760" y="1108720"/>
          <a:ext cx="1944216" cy="792088"/>
        </a:xfrm>
        <a:prstGeom xmlns:a="http://schemas.openxmlformats.org/drawingml/2006/main" prst="rect">
          <a:avLst/>
        </a:prstGeom>
        <a:solidFill xmlns:a="http://schemas.openxmlformats.org/drawingml/2006/main">
          <a:srgbClr val="FFFF99"/>
        </a:solidFill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dirty="0" smtClean="0"/>
            <a:t>Anything on this side of the 0 means there has been an improvement.</a:t>
          </a:r>
          <a:endParaRPr lang="en-US" sz="14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0.64875</cdr:x>
      <cdr:y>0.59499</cdr:y>
    </cdr:from>
    <cdr:to>
      <cdr:x>0.91999</cdr:x>
      <cdr:y>0.84955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338936" y="2692896"/>
          <a:ext cx="2232248" cy="1152128"/>
        </a:xfrm>
        <a:prstGeom xmlns:a="http://schemas.openxmlformats.org/drawingml/2006/main" prst="rect">
          <a:avLst/>
        </a:prstGeom>
        <a:solidFill xmlns:a="http://schemas.openxmlformats.org/drawingml/2006/main">
          <a:srgbClr val="FFFF99"/>
        </a:solidFill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dirty="0" smtClean="0"/>
            <a:t>Anything on this side of the 0 means there been </a:t>
          </a:r>
          <a:r>
            <a:rPr lang="en-US" sz="1400" u="sng" dirty="0" smtClean="0"/>
            <a:t>less people not going</a:t>
          </a:r>
          <a:r>
            <a:rPr lang="en-US" sz="1400" dirty="0" smtClean="0"/>
            <a:t> to university or college.</a:t>
          </a:r>
          <a:endParaRPr lang="en-US" sz="1400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0.43875</cdr:x>
      <cdr:y>0.1336</cdr:y>
    </cdr:from>
    <cdr:to>
      <cdr:x>0.68375</cdr:x>
      <cdr:y>0.4518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610744" y="604664"/>
          <a:ext cx="2016224" cy="1440160"/>
        </a:xfrm>
        <a:prstGeom xmlns:a="http://schemas.openxmlformats.org/drawingml/2006/main" prst="rect">
          <a:avLst/>
        </a:prstGeom>
        <a:solidFill xmlns:a="http://schemas.openxmlformats.org/drawingml/2006/main">
          <a:srgbClr val="FFFF99"/>
        </a:solidFill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400" b="1" dirty="0" smtClean="0"/>
            <a:t>For Students </a:t>
          </a:r>
          <a:r>
            <a:rPr lang="en-US" sz="1400" b="1" u="sng" dirty="0" smtClean="0"/>
            <a:t>without</a:t>
          </a:r>
          <a:r>
            <a:rPr lang="en-US" sz="1400" b="1" dirty="0" smtClean="0"/>
            <a:t> SN, whether or not the parent has PSE is a strong determinant of whether they will go to college</a:t>
          </a:r>
          <a:r>
            <a:rPr lang="en-US" sz="1100" b="1" dirty="0" smtClean="0"/>
            <a:t>.</a:t>
          </a:r>
          <a:endParaRPr lang="en-US" sz="1100" b="1" dirty="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0.3075</cdr:x>
      <cdr:y>0.14951</cdr:y>
    </cdr:from>
    <cdr:to>
      <cdr:x>0.33375</cdr:x>
      <cdr:y>0.30861</cdr:y>
    </cdr:to>
    <cdr:sp macro="" textlink="">
      <cdr:nvSpPr>
        <cdr:cNvPr id="2" name="Right Brace 1"/>
        <cdr:cNvSpPr/>
      </cdr:nvSpPr>
      <cdr:spPr>
        <a:xfrm xmlns:a="http://schemas.openxmlformats.org/drawingml/2006/main">
          <a:off x="2530624" y="676672"/>
          <a:ext cx="216024" cy="720080"/>
        </a:xfrm>
        <a:prstGeom xmlns:a="http://schemas.openxmlformats.org/drawingml/2006/main" prst="rightBrace">
          <a:avLst/>
        </a:prstGeom>
      </cdr:spPr>
      <cdr:style>
        <a:lnRef xmlns:a="http://schemas.openxmlformats.org/drawingml/2006/main" idx="3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2">
          <a:schemeClr val="dk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0.36</cdr:x>
      <cdr:y>0.10178</cdr:y>
    </cdr:from>
    <cdr:to>
      <cdr:x>0.6225</cdr:x>
      <cdr:y>0.27679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962672" y="460648"/>
          <a:ext cx="2160240" cy="7920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CA" sz="1600" b="1" dirty="0" smtClean="0"/>
            <a:t>Increase in second generation students</a:t>
          </a:r>
          <a:endParaRPr lang="en-CA" sz="1600" b="1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B94D3-94A0-4457-B41D-1E4116A0340A}" type="datetimeFigureOut">
              <a:rPr lang="en-CA" smtClean="0"/>
              <a:t>3/16/16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A838-0635-457F-8F7F-D6A80F9B527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57999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B94D3-94A0-4457-B41D-1E4116A0340A}" type="datetimeFigureOut">
              <a:rPr lang="en-CA" smtClean="0"/>
              <a:t>3/16/16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A838-0635-457F-8F7F-D6A80F9B527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84738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B94D3-94A0-4457-B41D-1E4116A0340A}" type="datetimeFigureOut">
              <a:rPr lang="en-CA" smtClean="0"/>
              <a:t>3/16/16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A838-0635-457F-8F7F-D6A80F9B527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28627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B94D3-94A0-4457-B41D-1E4116A0340A}" type="datetimeFigureOut">
              <a:rPr lang="en-CA" smtClean="0"/>
              <a:t>3/16/16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A838-0635-457F-8F7F-D6A80F9B527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66018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B94D3-94A0-4457-B41D-1E4116A0340A}" type="datetimeFigureOut">
              <a:rPr lang="en-CA" smtClean="0"/>
              <a:t>3/16/16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A838-0635-457F-8F7F-D6A80F9B527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3267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B94D3-94A0-4457-B41D-1E4116A0340A}" type="datetimeFigureOut">
              <a:rPr lang="en-CA" smtClean="0"/>
              <a:t>3/16/16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A838-0635-457F-8F7F-D6A80F9B527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49548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B94D3-94A0-4457-B41D-1E4116A0340A}" type="datetimeFigureOut">
              <a:rPr lang="en-CA" smtClean="0"/>
              <a:t>3/16/16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A838-0635-457F-8F7F-D6A80F9B527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34648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B94D3-94A0-4457-B41D-1E4116A0340A}" type="datetimeFigureOut">
              <a:rPr lang="en-CA" smtClean="0"/>
              <a:t>3/16/16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A838-0635-457F-8F7F-D6A80F9B527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57497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B94D3-94A0-4457-B41D-1E4116A0340A}" type="datetimeFigureOut">
              <a:rPr lang="en-CA" smtClean="0"/>
              <a:t>3/16/16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A838-0635-457F-8F7F-D6A80F9B527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258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B94D3-94A0-4457-B41D-1E4116A0340A}" type="datetimeFigureOut">
              <a:rPr lang="en-CA" smtClean="0"/>
              <a:t>3/16/16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A838-0635-457F-8F7F-D6A80F9B527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12869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B94D3-94A0-4457-B41D-1E4116A0340A}" type="datetimeFigureOut">
              <a:rPr lang="en-CA" smtClean="0"/>
              <a:t>3/16/16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A838-0635-457F-8F7F-D6A80F9B527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97237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B94D3-94A0-4457-B41D-1E4116A0340A}" type="datetimeFigureOut">
              <a:rPr lang="en-CA" smtClean="0"/>
              <a:t>3/16/16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50A838-0635-457F-8F7F-D6A80F9B527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29736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4" Type="http://schemas.openxmlformats.org/officeDocument/2006/relationships/image" Target="../media/image1.png"/><Relationship Id="rId1" Type="http://schemas.microsoft.com/office/2007/relationships/media" Target="../media/media1.gif"/><Relationship Id="rId2" Type="http://schemas.openxmlformats.org/officeDocument/2006/relationships/video" Target="../media/media1.gi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3.xml"/><Relationship Id="rId3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jpg"/><Relationship Id="rId3" Type="http://schemas.openxmlformats.org/officeDocument/2006/relationships/image" Target="../media/image5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emf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jpeg"/><Relationship Id="rId5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CA" dirty="0"/>
              <a:t>Have Post-Secondary Access Policies Have Helped Marginalized Youth?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CA" b="1" dirty="0" smtClean="0"/>
              <a:t>Karen Robson (York University), Robert S. Brown (Toronto District School Board), and Paul </a:t>
            </a:r>
            <a:r>
              <a:rPr lang="en-CA" b="1" dirty="0" err="1" smtClean="0"/>
              <a:t>Anisef</a:t>
            </a:r>
            <a:r>
              <a:rPr lang="en-CA" b="1" dirty="0" smtClean="0"/>
              <a:t> (York University), Rhonda George (York University)</a:t>
            </a:r>
            <a:endParaRPr lang="en-CA" b="1" dirty="0"/>
          </a:p>
        </p:txBody>
      </p:sp>
    </p:spTree>
    <p:extLst>
      <p:ext uri="{BB962C8B-B14F-4D97-AF65-F5344CB8AC3E}">
        <p14:creationId xmlns:p14="http://schemas.microsoft.com/office/powerpoint/2010/main" val="9690336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College confirmations, 2006 and 2011</a:t>
            </a:r>
            <a:endParaRPr lang="en-C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32978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77417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Difference between 2011 and 2006 (college confirmations)</a:t>
            </a:r>
            <a:endParaRPr lang="en-C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942397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740309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2011 to 2006 difference in confirming neither university or college</a:t>
            </a:r>
            <a:endParaRPr lang="en-C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082636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321163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Log odds of going to University – unadjusted (controlling for nothing)</a:t>
            </a:r>
            <a:endParaRPr lang="en-C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538013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794277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Log odds of going to University –adjusted (controlling for things*)</a:t>
            </a:r>
            <a:endParaRPr lang="en-C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536327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67544" y="5661248"/>
            <a:ext cx="8352928" cy="92333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CA" dirty="0" smtClean="0"/>
              <a:t>*special needs, sex, generation of immigrant, parental postsecondary education, grade 11/12 marks, neighbourhood income, academic stream, enjoyment of school, race, school size.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750819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utput_bZFT5c (1).gif">
            <a:hlinkClick r:id="" action="ppaction://media"/>
          </p:cNvPr>
          <p:cNvPicPr>
            <a:picLocks noGrp="1" noChangeAspect="1"/>
          </p:cNvPicPr>
          <p:nvPr>
            <p:ph idx="4294967295"/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71600" y="476672"/>
            <a:ext cx="6984776" cy="5179090"/>
          </a:xfrm>
        </p:spPr>
      </p:pic>
    </p:spTree>
    <p:extLst>
      <p:ext uri="{BB962C8B-B14F-4D97-AF65-F5344CB8AC3E}">
        <p14:creationId xmlns:p14="http://schemas.microsoft.com/office/powerpoint/2010/main" val="3054483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Log odds of going to college – unadjusted (controlling for nothing)</a:t>
            </a:r>
            <a:endParaRPr lang="en-C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6815069"/>
              </p:ext>
            </p:extLst>
          </p:nvPr>
        </p:nvGraphicFramePr>
        <p:xfrm>
          <a:off x="467544" y="16288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831939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Log odds of going to college –adjusted (controlling for things*)</a:t>
            </a:r>
            <a:endParaRPr lang="en-C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494716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395338"/>
            <a:ext cx="8407400" cy="1042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584106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Interactions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In 2006:</a:t>
            </a:r>
          </a:p>
          <a:p>
            <a:pPr lvl="1"/>
            <a:r>
              <a:rPr lang="en-CA" dirty="0" err="1" smtClean="0"/>
              <a:t>SNxIncome</a:t>
            </a:r>
            <a:r>
              <a:rPr lang="en-CA" dirty="0" smtClean="0"/>
              <a:t> (university and college)</a:t>
            </a:r>
          </a:p>
          <a:p>
            <a:pPr lvl="2"/>
            <a:r>
              <a:rPr lang="en-CA" dirty="0" smtClean="0"/>
              <a:t>Parental income positively associated</a:t>
            </a:r>
          </a:p>
          <a:p>
            <a:pPr lvl="1"/>
            <a:r>
              <a:rPr lang="en-CA" dirty="0" err="1" smtClean="0"/>
              <a:t>SNxParentsPSE</a:t>
            </a:r>
            <a:r>
              <a:rPr lang="en-CA" dirty="0" smtClean="0"/>
              <a:t> (college)</a:t>
            </a:r>
          </a:p>
          <a:p>
            <a:pPr lvl="1"/>
            <a:r>
              <a:rPr lang="en-US" dirty="0" err="1" smtClean="0"/>
              <a:t>SNXblackXapplied</a:t>
            </a:r>
            <a:r>
              <a:rPr lang="en-US" dirty="0" smtClean="0"/>
              <a:t> (college)</a:t>
            </a:r>
          </a:p>
          <a:p>
            <a:pPr marL="457200" lvl="1" indent="0">
              <a:buNone/>
            </a:pPr>
            <a:endParaRPr lang="en-CA" dirty="0" smtClean="0"/>
          </a:p>
          <a:p>
            <a:pPr lvl="1"/>
            <a:endParaRPr lang="en-CA" dirty="0" smtClean="0"/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91841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sz="3600" dirty="0" smtClean="0"/>
              <a:t>2006- </a:t>
            </a:r>
            <a:r>
              <a:rPr lang="en-US" sz="3600" dirty="0" smtClean="0"/>
              <a:t>Average Probabilities of Confirming College</a:t>
            </a:r>
            <a:r>
              <a:rPr lang="en-US" sz="3600" baseline="0" dirty="0" smtClean="0"/>
              <a:t> - Interaction of Black*SEN*Applied</a:t>
            </a:r>
            <a:r>
              <a:rPr lang="en-US" dirty="0" smtClean="0"/>
              <a:t/>
            </a:r>
            <a:br>
              <a:rPr lang="en-US" dirty="0" smtClean="0"/>
            </a:br>
            <a:endParaRPr lang="en-C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240735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239645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A continuation of previous research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 smtClean="0"/>
              <a:t>Our analysis of 2006  Toronto district school board data revealed that later-life post-secondary transition rates of students varied significantly by race, class, and gender. (</a:t>
            </a:r>
            <a:r>
              <a:rPr lang="en-GB" dirty="0" smtClean="0"/>
              <a:t>Robson, </a:t>
            </a:r>
            <a:r>
              <a:rPr lang="en-GB" dirty="0" err="1" smtClean="0"/>
              <a:t>Anisef</a:t>
            </a:r>
            <a:r>
              <a:rPr lang="en-GB" dirty="0" smtClean="0"/>
              <a:t>, Brown, &amp; Parekh, 2014) </a:t>
            </a:r>
            <a:endParaRPr lang="en-CA" dirty="0" smtClean="0"/>
          </a:p>
          <a:p>
            <a:r>
              <a:rPr lang="en-CA" dirty="0" smtClean="0"/>
              <a:t>Specifically, black males were far less likely to go on to postsecondary compared to other groups.</a:t>
            </a:r>
          </a:p>
          <a:p>
            <a:r>
              <a:rPr lang="en-CA" u="sng" dirty="0" smtClean="0"/>
              <a:t>Have things improved?</a:t>
            </a:r>
            <a:endParaRPr lang="en-CA" u="sng" dirty="0"/>
          </a:p>
        </p:txBody>
      </p:sp>
    </p:spTree>
    <p:extLst>
      <p:ext uri="{BB962C8B-B14F-4D97-AF65-F5344CB8AC3E}">
        <p14:creationId xmlns:p14="http://schemas.microsoft.com/office/powerpoint/2010/main" val="4389361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2006 - SN * Income </a:t>
            </a:r>
            <a:endParaRPr lang="en-CA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340769"/>
            <a:ext cx="7405936" cy="5421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981067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Interactions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457200"/>
            <a:r>
              <a:rPr lang="en-US" dirty="0" smtClean="0"/>
              <a:t>In 2011</a:t>
            </a:r>
          </a:p>
          <a:p>
            <a:pPr marL="914400" lvl="1" indent="-457200"/>
            <a:r>
              <a:rPr lang="en-US" dirty="0" err="1" smtClean="0"/>
              <a:t>SNXapplied</a:t>
            </a:r>
            <a:r>
              <a:rPr lang="en-US" dirty="0" smtClean="0"/>
              <a:t> (university)</a:t>
            </a:r>
          </a:p>
          <a:p>
            <a:pPr marL="914400" lvl="1" indent="-457200"/>
            <a:r>
              <a:rPr lang="en-US" dirty="0" err="1" smtClean="0"/>
              <a:t>blackXapplied</a:t>
            </a:r>
            <a:r>
              <a:rPr lang="en-US" dirty="0" smtClean="0"/>
              <a:t> (university)</a:t>
            </a:r>
          </a:p>
          <a:p>
            <a:pPr marL="914400" lvl="1" indent="-457200"/>
            <a:r>
              <a:rPr lang="en-US" dirty="0" err="1" smtClean="0"/>
              <a:t>snXparentspse</a:t>
            </a:r>
            <a:r>
              <a:rPr lang="en-US" dirty="0" smtClean="0"/>
              <a:t>  (college)</a:t>
            </a:r>
          </a:p>
          <a:p>
            <a:pPr marL="914400" lvl="1" indent="-457200"/>
            <a:r>
              <a:rPr lang="en-US" dirty="0" err="1" smtClean="0"/>
              <a:t>snXincome</a:t>
            </a:r>
            <a:r>
              <a:rPr lang="en-US" dirty="0" smtClean="0"/>
              <a:t> (college)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415255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2011- Average Probabilities of Confirming University with Race, SEN and applied interactions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290746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162249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2011- Interaction of SN and Parental PSE on College Confirmations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252810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220358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2011 - </a:t>
            </a:r>
            <a:r>
              <a:rPr lang="en-US" dirty="0" err="1" smtClean="0"/>
              <a:t>Neighbourhood</a:t>
            </a:r>
            <a:r>
              <a:rPr lang="en-US" dirty="0" smtClean="0"/>
              <a:t> income and probability of confirming college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847217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409168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Summary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When we look at the different predictors of post-secondary, Black students are way less likely to have what is required to go 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 smtClean="0"/>
              <a:t>lower grades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 smtClean="0"/>
              <a:t> higher rates of special education needs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 smtClean="0"/>
              <a:t>Less likely to be in academic streams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 smtClean="0"/>
              <a:t>This has not changed between 2006  and 2011.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164980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But what has changed?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Controlling for all “that stuff”, black students actually have a higher likelihood of going to university compared to white students </a:t>
            </a:r>
            <a:r>
              <a:rPr lang="en-CA" u="sng" dirty="0" smtClean="0"/>
              <a:t>now</a:t>
            </a:r>
            <a:endParaRPr lang="en-CA" u="sng" dirty="0"/>
          </a:p>
        </p:txBody>
      </p:sp>
    </p:spTree>
    <p:extLst>
      <p:ext uri="{BB962C8B-B14F-4D97-AF65-F5344CB8AC3E}">
        <p14:creationId xmlns:p14="http://schemas.microsoft.com/office/powerpoint/2010/main" val="420333943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In other words</a:t>
            </a:r>
            <a:endParaRPr lang="en-CA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132856"/>
            <a:ext cx="4223069" cy="2248648"/>
          </a:xfrm>
        </p:spPr>
      </p:pic>
      <p:pic>
        <p:nvPicPr>
          <p:cNvPr id="1027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2204864"/>
            <a:ext cx="3132192" cy="2084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ight Arrow 6"/>
          <p:cNvSpPr/>
          <p:nvPr/>
        </p:nvSpPr>
        <p:spPr>
          <a:xfrm>
            <a:off x="3995936" y="1628800"/>
            <a:ext cx="1656184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1888248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WHY?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Things are getting better? (Policies are working!)</a:t>
            </a:r>
          </a:p>
          <a:p>
            <a:endParaRPr lang="en-C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2492896"/>
            <a:ext cx="3862630" cy="3879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556478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A shift in the </a:t>
            </a:r>
            <a:r>
              <a:rPr lang="en-CA" u="sng" dirty="0" smtClean="0"/>
              <a:t>composition</a:t>
            </a:r>
            <a:r>
              <a:rPr lang="en-CA" dirty="0" smtClean="0"/>
              <a:t> of ethnic groups – “immigrant drive”</a:t>
            </a:r>
            <a:endParaRPr lang="en-C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82248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559309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Data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Toronto District School Board Student Census data</a:t>
            </a:r>
          </a:p>
          <a:p>
            <a:pPr lvl="1"/>
            <a:r>
              <a:rPr lang="en-CA" dirty="0" smtClean="0"/>
              <a:t>2006 and 2011 (different cohorts)</a:t>
            </a:r>
          </a:p>
          <a:p>
            <a:pPr lvl="1"/>
            <a:r>
              <a:rPr lang="en-CA" dirty="0" smtClean="0"/>
              <a:t>Age appropriate Grade 12 students</a:t>
            </a:r>
          </a:p>
          <a:p>
            <a:pPr lvl="1"/>
            <a:r>
              <a:rPr lang="en-CA" dirty="0" smtClean="0"/>
              <a:t>Merged with administrative records</a:t>
            </a:r>
          </a:p>
          <a:p>
            <a:pPr lvl="1"/>
            <a:r>
              <a:rPr lang="en-CA" dirty="0" smtClean="0"/>
              <a:t>Merged with information on applications and offers of admission from Ontario colleges and universities for 4 years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20314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663" y="764704"/>
            <a:ext cx="7966105" cy="5616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67544" y="46365"/>
            <a:ext cx="62646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Note: Excerpt from policy analysis by Robson, </a:t>
            </a:r>
            <a:r>
              <a:rPr lang="en-CA" dirty="0" err="1" smtClean="0"/>
              <a:t>Anisef</a:t>
            </a:r>
            <a:r>
              <a:rPr lang="en-CA" dirty="0" smtClean="0"/>
              <a:t>, Newton and </a:t>
            </a:r>
            <a:r>
              <a:rPr lang="en-CA" dirty="0" err="1" smtClean="0"/>
              <a:t>Tecle</a:t>
            </a:r>
            <a:r>
              <a:rPr lang="en-CA" dirty="0" smtClean="0"/>
              <a:t>, 2015)</a:t>
            </a:r>
            <a:endParaRPr lang="en-CA" dirty="0"/>
          </a:p>
        </p:txBody>
      </p:sp>
      <p:sp>
        <p:nvSpPr>
          <p:cNvPr id="6" name="Oval 5"/>
          <p:cNvSpPr/>
          <p:nvPr/>
        </p:nvSpPr>
        <p:spPr>
          <a:xfrm>
            <a:off x="4501592" y="1556792"/>
            <a:ext cx="1944216" cy="3744416"/>
          </a:xfrm>
          <a:prstGeom prst="ellipse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TextBox 8"/>
          <p:cNvSpPr txBox="1"/>
          <p:nvPr/>
        </p:nvSpPr>
        <p:spPr>
          <a:xfrm>
            <a:off x="3203848" y="5904274"/>
            <a:ext cx="5848345" cy="954107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en-CA" sz="2800" dirty="0" smtClean="0"/>
              <a:t>Maybe the policies worked!</a:t>
            </a:r>
            <a:r>
              <a:rPr lang="ja-JP" altLang="en-US" sz="2800" b="1" dirty="0"/>
              <a:t> </a:t>
            </a:r>
            <a:r>
              <a:rPr lang="en-US" altLang="ja-JP" sz="2800" b="1" dirty="0"/>
              <a:t>\_(</a:t>
            </a:r>
            <a:r>
              <a:rPr lang="ja-JP" altLang="en-US" sz="2800" b="1" dirty="0"/>
              <a:t>ツ</a:t>
            </a:r>
            <a:r>
              <a:rPr lang="en-US" altLang="ja-JP" sz="2800" b="1" dirty="0"/>
              <a:t>)_/¯</a:t>
            </a:r>
          </a:p>
          <a:p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5694747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Breakout groups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/>
              <a:t>Discussion questions:</a:t>
            </a:r>
          </a:p>
          <a:p>
            <a:pPr lvl="0"/>
            <a:r>
              <a:rPr lang="en-CA" dirty="0"/>
              <a:t>How do you interpret the changes observed between 2006 and 2011 ?</a:t>
            </a:r>
          </a:p>
          <a:p>
            <a:pPr lvl="0"/>
            <a:r>
              <a:rPr lang="en-CA" dirty="0"/>
              <a:t>What are the policy implications of these findings?</a:t>
            </a:r>
          </a:p>
          <a:p>
            <a:pPr lvl="0"/>
            <a:r>
              <a:rPr lang="en-CA" dirty="0"/>
              <a:t>What are the practice implications of these findings?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9548662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en-CA" dirty="0" smtClean="0"/>
              <a:t/>
            </a:r>
            <a:br>
              <a:rPr lang="en-CA" dirty="0" smtClean="0"/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r>
              <a:rPr lang="en-CA" dirty="0" smtClean="0"/>
              <a:t>Rob.Brown@tdsb.on.ca</a:t>
            </a:r>
          </a:p>
          <a:p>
            <a:endParaRPr lang="en-CA" dirty="0"/>
          </a:p>
          <a:p>
            <a:endParaRPr lang="en-CA" dirty="0" smtClean="0"/>
          </a:p>
        </p:txBody>
      </p:sp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1577975"/>
            <a:ext cx="1847850" cy="246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2060848"/>
            <a:ext cx="1927100" cy="18200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3140968"/>
            <a:ext cx="3153488" cy="199458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843808" y="5423458"/>
            <a:ext cx="53816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800" b="1" dirty="0">
                <a:solidFill>
                  <a:srgbClr val="7030A0"/>
                </a:solidFill>
              </a:rPr>
              <a:t>gatewaycitiesproject.info.yorku.ca</a:t>
            </a:r>
          </a:p>
        </p:txBody>
      </p:sp>
      <p:sp>
        <p:nvSpPr>
          <p:cNvPr id="7" name="AutoShape 2" descr="Image result for mt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276" y="313408"/>
            <a:ext cx="3686175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034101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References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sz="2400" dirty="0"/>
              <a:t>2014. Robson, K., </a:t>
            </a:r>
            <a:r>
              <a:rPr lang="en-GB" sz="2400" dirty="0" err="1"/>
              <a:t>Anisef</a:t>
            </a:r>
            <a:r>
              <a:rPr lang="en-GB" sz="2400" dirty="0"/>
              <a:t>, P., Brown, R. S., and Parekh, G. “The Intersectionality of Postsecondary Pathways: The Case of High School Students with Special Education Needs” </a:t>
            </a:r>
            <a:r>
              <a:rPr lang="en-GB" sz="2400" i="1" dirty="0"/>
              <a:t>Canadian Review of Sociology</a:t>
            </a:r>
            <a:r>
              <a:rPr lang="en-GB" sz="2400" dirty="0"/>
              <a:t>, 51(3), 193-215</a:t>
            </a:r>
            <a:r>
              <a:rPr lang="en-GB" sz="2400" dirty="0" smtClean="0"/>
              <a:t>.</a:t>
            </a:r>
          </a:p>
          <a:p>
            <a:pPr lvl="0"/>
            <a:r>
              <a:rPr lang="en-GB" sz="2400" dirty="0" smtClean="0"/>
              <a:t>2015. </a:t>
            </a:r>
            <a:r>
              <a:rPr lang="en-CA" sz="2400" dirty="0" err="1" smtClean="0"/>
              <a:t>Robson,K</a:t>
            </a:r>
            <a:r>
              <a:rPr lang="en-CA" sz="2400" dirty="0" smtClean="0"/>
              <a:t>., </a:t>
            </a:r>
            <a:r>
              <a:rPr lang="en-CA" sz="2400" dirty="0" err="1" smtClean="0"/>
              <a:t>Anisef</a:t>
            </a:r>
            <a:r>
              <a:rPr lang="en-CA" sz="2400" dirty="0" smtClean="0"/>
              <a:t>, P., Newton. L.  and </a:t>
            </a:r>
            <a:r>
              <a:rPr lang="en-CA" sz="2400" dirty="0" err="1" smtClean="0"/>
              <a:t>Tecle</a:t>
            </a:r>
            <a:r>
              <a:rPr lang="en-CA" sz="2400" dirty="0" smtClean="0"/>
              <a:t>, S. “An Analysis of Provincial and Institutional Policy around the Inclusion of Marginalized Students in Ontario Postsecondary Education” MTCU Research Report.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610506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r>
              <a:rPr lang="en-CA" dirty="0" smtClean="0"/>
              <a:t>Racial Composition of Samples (%)</a:t>
            </a:r>
            <a:endParaRPr lang="en-C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4348659"/>
              </p:ext>
            </p:extLst>
          </p:nvPr>
        </p:nvGraphicFramePr>
        <p:xfrm>
          <a:off x="251520" y="1600200"/>
          <a:ext cx="843528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518830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Within-Group % of students with Special Education Needs </a:t>
            </a:r>
            <a:endParaRPr lang="en-C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553074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432754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Within-Group % in Majority Academic Courses</a:t>
            </a:r>
            <a:endParaRPr lang="en-C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804701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001093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Average Grade 11/12 marks</a:t>
            </a:r>
            <a:endParaRPr lang="en-CA" dirty="0"/>
          </a:p>
        </p:txBody>
      </p:sp>
      <p:sp>
        <p:nvSpPr>
          <p:cNvPr id="6" name="TextBox 5"/>
          <p:cNvSpPr txBox="1"/>
          <p:nvPr/>
        </p:nvSpPr>
        <p:spPr>
          <a:xfrm>
            <a:off x="5652120" y="1628800"/>
            <a:ext cx="3024336" cy="646331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en-CA" dirty="0" smtClean="0"/>
              <a:t>Pretty consistent 2% grade inflation across the groups</a:t>
            </a:r>
            <a:endParaRPr lang="en-CA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73495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999690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University confirmations, 2006 and 2011</a:t>
            </a:r>
            <a:endParaRPr lang="en-C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978897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147859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Difference between 2011 and 2006 (university confirmations)</a:t>
            </a:r>
            <a:endParaRPr lang="en-C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583653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327550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6144</TotalTime>
  <Words>710</Words>
  <Application>Microsoft Macintosh PowerPoint</Application>
  <PresentationFormat>On-screen Show (4:3)</PresentationFormat>
  <Paragraphs>79</Paragraphs>
  <Slides>33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Office Theme</vt:lpstr>
      <vt:lpstr>Have Post-Secondary Access Policies Have Helped Marginalized Youth?</vt:lpstr>
      <vt:lpstr>A continuation of previous research</vt:lpstr>
      <vt:lpstr>Data</vt:lpstr>
      <vt:lpstr>Racial Composition of Samples (%)</vt:lpstr>
      <vt:lpstr>Within-Group % of students with Special Education Needs </vt:lpstr>
      <vt:lpstr>Within-Group % in Majority Academic Courses</vt:lpstr>
      <vt:lpstr>Average Grade 11/12 marks</vt:lpstr>
      <vt:lpstr>University confirmations, 2006 and 2011</vt:lpstr>
      <vt:lpstr>Difference between 2011 and 2006 (university confirmations)</vt:lpstr>
      <vt:lpstr>College confirmations, 2006 and 2011</vt:lpstr>
      <vt:lpstr>Difference between 2011 and 2006 (college confirmations)</vt:lpstr>
      <vt:lpstr>2011 to 2006 difference in confirming neither university or college</vt:lpstr>
      <vt:lpstr>Log odds of going to University – unadjusted (controlling for nothing)</vt:lpstr>
      <vt:lpstr>Log odds of going to University –adjusted (controlling for things*)</vt:lpstr>
      <vt:lpstr>PowerPoint Presentation</vt:lpstr>
      <vt:lpstr>Log odds of going to college – unadjusted (controlling for nothing)</vt:lpstr>
      <vt:lpstr>Log odds of going to college –adjusted (controlling for things*)</vt:lpstr>
      <vt:lpstr>Interactions</vt:lpstr>
      <vt:lpstr>2006- Average Probabilities of Confirming College - Interaction of Black*SEN*Applied </vt:lpstr>
      <vt:lpstr>2006 - SN * Income </vt:lpstr>
      <vt:lpstr>Interactions</vt:lpstr>
      <vt:lpstr> 2011- Average Probabilities of Confirming University with Race, SEN and applied interactions </vt:lpstr>
      <vt:lpstr>2011- Interaction of SN and Parental PSE on College Confirmations</vt:lpstr>
      <vt:lpstr>2011 - Neighbourhood income and probability of confirming college</vt:lpstr>
      <vt:lpstr>Summary</vt:lpstr>
      <vt:lpstr>But what has changed?</vt:lpstr>
      <vt:lpstr>In other words</vt:lpstr>
      <vt:lpstr>WHY?</vt:lpstr>
      <vt:lpstr>A shift in the composition of ethnic groups – “immigrant drive”</vt:lpstr>
      <vt:lpstr>PowerPoint Presentation</vt:lpstr>
      <vt:lpstr>Breakout groups</vt:lpstr>
      <vt:lpstr> 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Karen</dc:creator>
  <cp:lastModifiedBy>RG</cp:lastModifiedBy>
  <cp:revision>37</cp:revision>
  <dcterms:created xsi:type="dcterms:W3CDTF">2016-01-23T16:35:14Z</dcterms:created>
  <dcterms:modified xsi:type="dcterms:W3CDTF">2016-03-17T00:04:09Z</dcterms:modified>
</cp:coreProperties>
</file>